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CC"/>
    <a:srgbClr val="0099FF"/>
    <a:srgbClr val="3399FF"/>
    <a:srgbClr val="6699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09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8B062E-1DBD-4F29-B190-7E5875435405}" type="datetimeFigureOut">
              <a:rPr lang="fr-FR" smtClean="0"/>
              <a:t>30/09/2009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97017F-6819-4EAA-B87C-220950AED00D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97017F-6819-4EAA-B87C-220950AED00D}" type="slidenum">
              <a:rPr lang="fr-FR" smtClean="0"/>
              <a:t>1</a:t>
            </a:fld>
            <a:endParaRPr lang="fr-FR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97017F-6819-4EAA-B87C-220950AED00D}" type="slidenum">
              <a:rPr lang="fr-FR" smtClean="0"/>
              <a:t>10</a:t>
            </a:fld>
            <a:endParaRPr lang="fr-FR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97017F-6819-4EAA-B87C-220950AED00D}" type="slidenum">
              <a:rPr lang="fr-FR" smtClean="0"/>
              <a:t>11</a:t>
            </a:fld>
            <a:endParaRPr lang="fr-FR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97017F-6819-4EAA-B87C-220950AED00D}" type="slidenum">
              <a:rPr lang="fr-FR" smtClean="0"/>
              <a:t>12</a:t>
            </a:fld>
            <a:endParaRPr lang="fr-FR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97017F-6819-4EAA-B87C-220950AED00D}" type="slidenum">
              <a:rPr lang="fr-FR" smtClean="0"/>
              <a:t>13</a:t>
            </a:fld>
            <a:endParaRPr lang="fr-F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97017F-6819-4EAA-B87C-220950AED00D}" type="slidenum">
              <a:rPr lang="fr-FR" smtClean="0"/>
              <a:t>2</a:t>
            </a:fld>
            <a:endParaRPr lang="fr-F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97017F-6819-4EAA-B87C-220950AED00D}" type="slidenum">
              <a:rPr lang="fr-FR" smtClean="0"/>
              <a:t>3</a:t>
            </a:fld>
            <a:endParaRPr lang="fr-F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97017F-6819-4EAA-B87C-220950AED00D}" type="slidenum">
              <a:rPr lang="fr-FR" smtClean="0"/>
              <a:t>4</a:t>
            </a:fld>
            <a:endParaRPr lang="fr-F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97017F-6819-4EAA-B87C-220950AED00D}" type="slidenum">
              <a:rPr lang="fr-FR" smtClean="0"/>
              <a:t>5</a:t>
            </a:fld>
            <a:endParaRPr lang="fr-FR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97017F-6819-4EAA-B87C-220950AED00D}" type="slidenum">
              <a:rPr lang="fr-FR" smtClean="0"/>
              <a:t>6</a:t>
            </a:fld>
            <a:endParaRPr lang="fr-FR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97017F-6819-4EAA-B87C-220950AED00D}" type="slidenum">
              <a:rPr lang="fr-FR" smtClean="0"/>
              <a:t>7</a:t>
            </a:fld>
            <a:endParaRPr lang="fr-FR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97017F-6819-4EAA-B87C-220950AED00D}" type="slidenum">
              <a:rPr lang="fr-FR" smtClean="0"/>
              <a:t>8</a:t>
            </a:fld>
            <a:endParaRPr lang="fr-FR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97017F-6819-4EAA-B87C-220950AED00D}" type="slidenum">
              <a:rPr lang="fr-FR" smtClean="0"/>
              <a:t>9</a:t>
            </a:fld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5DC7EA0-16F3-46A0-8B8C-6F42897669C3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CA0887B-993D-4AD5-83C5-51A94419D3A2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1D00E28-7C15-4288-A2BB-7128DB5BE267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C34A2A2-D2B7-4CFA-A091-3C2249A7DD16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6DE9EB8-CF20-43F4-A92D-3C6F9A6D8224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25BB81E-469E-4833-8178-3C25CA2E3A6B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E8EF0F9-67F5-471A-B4CF-821172D4C9F7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4545187-5773-4B1E-815D-9C4432F6B8D0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77B1154-CDBF-4368-AC91-7EF95CB986F4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554E8B9-50A9-4DB6-8389-C34E17B97163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870C492-C46C-4D86-9A81-EC572E0B674E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 style du titre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fr-F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fr-F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05A66DF2-6F09-4C2B-B215-B03B80621623}" type="slidenum">
              <a:rPr lang="fr-FR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4149725"/>
            <a:ext cx="5895975" cy="1752600"/>
          </a:xfrm>
        </p:spPr>
        <p:txBody>
          <a:bodyPr/>
          <a:lstStyle/>
          <a:p>
            <a:r>
              <a:rPr lang="fr-FR" b="1">
                <a:latin typeface="Bradley Hand ITC" pitchFamily="66" charset="0"/>
              </a:rPr>
              <a:t>« La nature à fleur de peau… »</a:t>
            </a:r>
          </a:p>
        </p:txBody>
      </p:sp>
      <p:grpSp>
        <p:nvGrpSpPr>
          <p:cNvPr id="2052" name="Group 4"/>
          <p:cNvGrpSpPr>
            <a:grpSpLocks/>
          </p:cNvGrpSpPr>
          <p:nvPr/>
        </p:nvGrpSpPr>
        <p:grpSpPr bwMode="auto">
          <a:xfrm>
            <a:off x="6119813" y="0"/>
            <a:ext cx="3024187" cy="6858000"/>
            <a:chOff x="7329" y="0"/>
            <a:chExt cx="4911" cy="15840"/>
          </a:xfrm>
        </p:grpSpPr>
        <p:grpSp>
          <p:nvGrpSpPr>
            <p:cNvPr id="2053" name="Group 5"/>
            <p:cNvGrpSpPr>
              <a:grpSpLocks/>
            </p:cNvGrpSpPr>
            <p:nvPr/>
          </p:nvGrpSpPr>
          <p:grpSpPr bwMode="auto">
            <a:xfrm>
              <a:off x="7344" y="0"/>
              <a:ext cx="4896" cy="15840"/>
              <a:chOff x="7560" y="0"/>
              <a:chExt cx="4700" cy="15840"/>
            </a:xfrm>
          </p:grpSpPr>
          <p:sp>
            <p:nvSpPr>
              <p:cNvPr id="2054" name="Rectangle 6"/>
              <p:cNvSpPr>
                <a:spLocks noChangeArrowheads="1"/>
              </p:cNvSpPr>
              <p:nvPr/>
            </p:nvSpPr>
            <p:spPr bwMode="auto">
              <a:xfrm>
                <a:off x="7755" y="0"/>
                <a:ext cx="4505" cy="15840"/>
              </a:xfrm>
              <a:prstGeom prst="rect">
                <a:avLst/>
              </a:prstGeom>
              <a:solidFill>
                <a:srgbClr val="9BBB59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055" name="Rectangle 7"/>
              <p:cNvSpPr>
                <a:spLocks noChangeArrowheads="1"/>
              </p:cNvSpPr>
              <p:nvPr/>
            </p:nvSpPr>
            <p:spPr bwMode="auto">
              <a:xfrm>
                <a:off x="7560" y="8"/>
                <a:ext cx="195" cy="15825"/>
              </a:xfrm>
              <a:prstGeom prst="rect">
                <a:avLst/>
              </a:prstGeom>
              <a:pattFill prst="ltVert">
                <a:fgClr>
                  <a:srgbClr val="9BBB59">
                    <a:alpha val="80000"/>
                  </a:srgbClr>
                </a:fgClr>
                <a:bgClr>
                  <a:srgbClr val="FFFFFF">
                    <a:alpha val="80000"/>
                  </a:srgbClr>
                </a:bgClr>
              </a:pattFill>
              <a:ln w="12700">
                <a:noFill/>
                <a:miter lim="800000"/>
                <a:headEnd/>
                <a:tailEnd/>
              </a:ln>
              <a:effectLst/>
            </p:spPr>
            <p:txBody>
              <a:bodyPr anchor="ctr"/>
              <a:lstStyle/>
              <a:p>
                <a:endParaRPr lang="fr-FR"/>
              </a:p>
            </p:txBody>
          </p:sp>
        </p:grpSp>
        <p:sp>
          <p:nvSpPr>
            <p:cNvPr id="2056" name="Rectangle 8"/>
            <p:cNvSpPr>
              <a:spLocks noChangeArrowheads="1"/>
            </p:cNvSpPr>
            <p:nvPr/>
          </p:nvSpPr>
          <p:spPr bwMode="auto">
            <a:xfrm>
              <a:off x="7344" y="0"/>
              <a:ext cx="4896" cy="395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lIns="365760" tIns="182880" rIns="182880" bIns="182880" anchor="b"/>
            <a:lstStyle/>
            <a:p>
              <a:r>
                <a:rPr lang="fr-FR" sz="4800" b="1" i="1">
                  <a:solidFill>
                    <a:srgbClr val="FFFFFF"/>
                  </a:solidFill>
                  <a:latin typeface="Cambria" pitchFamily="18" charset="0"/>
                </a:rPr>
                <a:t>2008</a:t>
              </a:r>
              <a:endParaRPr lang="fr-FR" i="1"/>
            </a:p>
          </p:txBody>
        </p:sp>
        <p:sp>
          <p:nvSpPr>
            <p:cNvPr id="2057" name="Rectangle 9"/>
            <p:cNvSpPr>
              <a:spLocks noChangeArrowheads="1"/>
            </p:cNvSpPr>
            <p:nvPr/>
          </p:nvSpPr>
          <p:spPr bwMode="auto">
            <a:xfrm>
              <a:off x="7329" y="10658"/>
              <a:ext cx="4889" cy="446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lIns="365760" tIns="182880" rIns="182880" bIns="182880" anchor="b"/>
            <a:lstStyle/>
            <a:p>
              <a:r>
                <a:rPr lang="fr-FR" sz="1100" b="1">
                  <a:solidFill>
                    <a:srgbClr val="FFFFFF"/>
                  </a:solidFill>
                  <a:latin typeface="Calibri" pitchFamily="34" charset="0"/>
                </a:rPr>
                <a:t>Carine BARANGER</a:t>
              </a:r>
            </a:p>
            <a:p>
              <a:r>
                <a:rPr lang="fr-FR" sz="1100" b="1">
                  <a:solidFill>
                    <a:srgbClr val="FFFFFF"/>
                  </a:solidFill>
                  <a:latin typeface="Calibri" pitchFamily="34" charset="0"/>
                </a:rPr>
                <a:t>Kévin CLOAREC</a:t>
              </a:r>
            </a:p>
            <a:p>
              <a:r>
                <a:rPr lang="fr-FR" sz="1100" b="1">
                  <a:solidFill>
                    <a:srgbClr val="FFFFFF"/>
                  </a:solidFill>
                  <a:latin typeface="Calibri" pitchFamily="34" charset="0"/>
                </a:rPr>
                <a:t>David HUMILY</a:t>
              </a:r>
            </a:p>
            <a:p>
              <a:r>
                <a:rPr lang="fr-FR" sz="1100" b="1">
                  <a:solidFill>
                    <a:srgbClr val="FFFFFF"/>
                  </a:solidFill>
                  <a:latin typeface="Calibri" pitchFamily="34" charset="0"/>
                </a:rPr>
                <a:t>Pascaline SAMSON</a:t>
              </a:r>
            </a:p>
            <a:p>
              <a:endParaRPr lang="fr-FR"/>
            </a:p>
          </p:txBody>
        </p:sp>
      </p:grpSp>
      <p:pic>
        <p:nvPicPr>
          <p:cNvPr id="2058" name="Picture 1" descr="motion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877050" y="3213100"/>
            <a:ext cx="2266950" cy="1889125"/>
          </a:xfrm>
          <a:prstGeom prst="rect">
            <a:avLst/>
          </a:prstGeom>
          <a:noFill/>
          <a:ln w="12700">
            <a:solidFill>
              <a:srgbClr val="FFFFFF"/>
            </a:solidFill>
            <a:miter lim="800000"/>
            <a:headEnd/>
            <a:tailEnd/>
          </a:ln>
        </p:spPr>
      </p:pic>
      <p:sp>
        <p:nvSpPr>
          <p:cNvPr id="2060" name="Rectangle 12"/>
          <p:cNvSpPr>
            <a:spLocks noChangeArrowheads="1"/>
          </p:cNvSpPr>
          <p:nvPr/>
        </p:nvSpPr>
        <p:spPr bwMode="auto">
          <a:xfrm>
            <a:off x="0" y="2276475"/>
            <a:ext cx="7380288" cy="654050"/>
          </a:xfrm>
          <a:prstGeom prst="rect">
            <a:avLst/>
          </a:prstGeom>
          <a:solidFill>
            <a:srgbClr val="4F81BD"/>
          </a:solidFill>
          <a:ln w="12700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lIns="182880" rIns="182880" anchor="ctr">
            <a:spAutoFit/>
          </a:bodyPr>
          <a:lstStyle/>
          <a:p>
            <a:pPr algn="ctr"/>
            <a:r>
              <a:rPr lang="fr-FR" sz="3600">
                <a:solidFill>
                  <a:srgbClr val="FFFFFF"/>
                </a:solidFill>
                <a:latin typeface="Matisse ITC" pitchFamily="82" charset="0"/>
              </a:rPr>
              <a:t>ENAYA</a:t>
            </a:r>
            <a:endParaRPr lang="fr-FR">
              <a:latin typeface="Matisse ITC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268" name="Group 4"/>
          <p:cNvGrpSpPr>
            <a:grpSpLocks/>
          </p:cNvGrpSpPr>
          <p:nvPr/>
        </p:nvGrpSpPr>
        <p:grpSpPr bwMode="auto">
          <a:xfrm>
            <a:off x="6119813" y="0"/>
            <a:ext cx="3024187" cy="6858000"/>
            <a:chOff x="7329" y="0"/>
            <a:chExt cx="4911" cy="15840"/>
          </a:xfrm>
        </p:grpSpPr>
        <p:grpSp>
          <p:nvGrpSpPr>
            <p:cNvPr id="11269" name="Group 5"/>
            <p:cNvGrpSpPr>
              <a:grpSpLocks/>
            </p:cNvGrpSpPr>
            <p:nvPr/>
          </p:nvGrpSpPr>
          <p:grpSpPr bwMode="auto">
            <a:xfrm>
              <a:off x="7344" y="0"/>
              <a:ext cx="4896" cy="15840"/>
              <a:chOff x="7560" y="0"/>
              <a:chExt cx="4700" cy="15840"/>
            </a:xfrm>
          </p:grpSpPr>
          <p:sp>
            <p:nvSpPr>
              <p:cNvPr id="11270" name="Rectangle 6"/>
              <p:cNvSpPr>
                <a:spLocks noChangeArrowheads="1"/>
              </p:cNvSpPr>
              <p:nvPr/>
            </p:nvSpPr>
            <p:spPr bwMode="auto">
              <a:xfrm>
                <a:off x="7755" y="0"/>
                <a:ext cx="4505" cy="15840"/>
              </a:xfrm>
              <a:prstGeom prst="rect">
                <a:avLst/>
              </a:prstGeom>
              <a:solidFill>
                <a:srgbClr val="9BBB59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1271" name="Rectangle 7"/>
              <p:cNvSpPr>
                <a:spLocks noChangeArrowheads="1"/>
              </p:cNvSpPr>
              <p:nvPr/>
            </p:nvSpPr>
            <p:spPr bwMode="auto">
              <a:xfrm>
                <a:off x="7560" y="8"/>
                <a:ext cx="195" cy="15825"/>
              </a:xfrm>
              <a:prstGeom prst="rect">
                <a:avLst/>
              </a:prstGeom>
              <a:pattFill prst="ltVert">
                <a:fgClr>
                  <a:srgbClr val="9BBB59">
                    <a:alpha val="80000"/>
                  </a:srgbClr>
                </a:fgClr>
                <a:bgClr>
                  <a:srgbClr val="FFFFFF">
                    <a:alpha val="80000"/>
                  </a:srgbClr>
                </a:bgClr>
              </a:pattFill>
              <a:ln w="12700">
                <a:noFill/>
                <a:miter lim="800000"/>
                <a:headEnd/>
                <a:tailEnd/>
              </a:ln>
              <a:effectLst/>
            </p:spPr>
            <p:txBody>
              <a:bodyPr anchor="ctr"/>
              <a:lstStyle/>
              <a:p>
                <a:endParaRPr lang="fr-FR"/>
              </a:p>
            </p:txBody>
          </p:sp>
        </p:grpSp>
        <p:sp>
          <p:nvSpPr>
            <p:cNvPr id="11272" name="Rectangle 8"/>
            <p:cNvSpPr>
              <a:spLocks noChangeArrowheads="1"/>
            </p:cNvSpPr>
            <p:nvPr/>
          </p:nvSpPr>
          <p:spPr bwMode="auto">
            <a:xfrm>
              <a:off x="7344" y="0"/>
              <a:ext cx="4896" cy="395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lIns="365760" tIns="182880" rIns="182880" bIns="182880" anchor="b"/>
            <a:lstStyle/>
            <a:p>
              <a:endParaRPr lang="fr-FR" i="1"/>
            </a:p>
          </p:txBody>
        </p:sp>
        <p:sp>
          <p:nvSpPr>
            <p:cNvPr id="11273" name="Rectangle 9"/>
            <p:cNvSpPr>
              <a:spLocks noChangeArrowheads="1"/>
            </p:cNvSpPr>
            <p:nvPr/>
          </p:nvSpPr>
          <p:spPr bwMode="auto">
            <a:xfrm>
              <a:off x="7329" y="10658"/>
              <a:ext cx="4889" cy="446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lIns="365760" tIns="182880" rIns="182880" bIns="182880" anchor="b"/>
            <a:lstStyle/>
            <a:p>
              <a:endParaRPr lang="fr-FR" sz="1100" b="1">
                <a:solidFill>
                  <a:srgbClr val="FFFFFF"/>
                </a:solidFill>
                <a:latin typeface="Calibri" pitchFamily="34" charset="0"/>
              </a:endParaRPr>
            </a:p>
            <a:p>
              <a:endParaRPr lang="fr-FR"/>
            </a:p>
          </p:txBody>
        </p:sp>
      </p:grp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b="1" u="sng">
                <a:latin typeface="Bradley Hand ITC" pitchFamily="66" charset="0"/>
              </a:rPr>
              <a:t>Publicité extérieure</a:t>
            </a:r>
            <a:r>
              <a:rPr lang="fr-FR">
                <a:latin typeface="Bradley Hand ITC" pitchFamily="66" charset="0"/>
              </a:rPr>
              <a:t>:</a:t>
            </a:r>
          </a:p>
          <a:p>
            <a:pPr lvl="1"/>
            <a:r>
              <a:rPr lang="fr-FR" sz="3200">
                <a:latin typeface="Bradley Hand ITC" pitchFamily="66" charset="0"/>
              </a:rPr>
              <a:t>Campagne intensive, ponctuelle, de courte durée.</a:t>
            </a:r>
          </a:p>
          <a:p>
            <a:pPr lvl="1"/>
            <a:r>
              <a:rPr lang="fr-FR" sz="3200">
                <a:latin typeface="Bradley Hand ITC" pitchFamily="66" charset="0"/>
              </a:rPr>
              <a:t>Visuel efficace, vu par un grand nombre.</a:t>
            </a:r>
          </a:p>
          <a:p>
            <a:pPr lvl="1"/>
            <a:r>
              <a:rPr lang="fr-FR" sz="3200">
                <a:latin typeface="Bradley Hand ITC" pitchFamily="66" charset="0"/>
              </a:rPr>
              <a:t>Ciblage géographique ou national.</a:t>
            </a:r>
          </a:p>
          <a:p>
            <a:pPr lvl="1"/>
            <a:r>
              <a:rPr lang="fr-FR" sz="3200">
                <a:latin typeface="Bradley Hand ITC" pitchFamily="66" charset="0"/>
              </a:rPr>
              <a:t>Grande variété de support.</a:t>
            </a:r>
          </a:p>
          <a:p>
            <a:pPr>
              <a:buFontTx/>
              <a:buNone/>
            </a:pPr>
            <a:r>
              <a:rPr lang="fr-FR">
                <a:latin typeface="Bradley Hand ITC" pitchFamily="66" charset="0"/>
              </a:rPr>
              <a:t>(Affichage 4x3, abris de bus, stations de trains, métro, bus, sucette)</a:t>
            </a:r>
            <a:endParaRPr lang="fr-FR"/>
          </a:p>
        </p:txBody>
      </p:sp>
      <p:sp>
        <p:nvSpPr>
          <p:cNvPr id="11275" name="Rectangle 11"/>
          <p:cNvSpPr>
            <a:spLocks noChangeArrowheads="1"/>
          </p:cNvSpPr>
          <p:nvPr/>
        </p:nvSpPr>
        <p:spPr bwMode="auto">
          <a:xfrm>
            <a:off x="0" y="404813"/>
            <a:ext cx="7380288" cy="654050"/>
          </a:xfrm>
          <a:prstGeom prst="rect">
            <a:avLst/>
          </a:prstGeom>
          <a:solidFill>
            <a:srgbClr val="4F81BD"/>
          </a:solidFill>
          <a:ln w="12700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lIns="182880" rIns="182880" anchor="ctr">
            <a:spAutoFit/>
          </a:bodyPr>
          <a:lstStyle/>
          <a:p>
            <a:pPr algn="ctr"/>
            <a:r>
              <a:rPr lang="fr-FR" sz="3600">
                <a:solidFill>
                  <a:srgbClr val="FFFFFF"/>
                </a:solidFill>
                <a:latin typeface="Matisse ITC" pitchFamily="82" charset="0"/>
              </a:rPr>
              <a:t>PLAN MEDIA</a:t>
            </a:r>
            <a:endParaRPr lang="fr-FR">
              <a:latin typeface="Matisse ITC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293" name="Group 5"/>
          <p:cNvGrpSpPr>
            <a:grpSpLocks/>
          </p:cNvGrpSpPr>
          <p:nvPr/>
        </p:nvGrpSpPr>
        <p:grpSpPr bwMode="auto">
          <a:xfrm>
            <a:off x="6119813" y="0"/>
            <a:ext cx="3024187" cy="6858000"/>
            <a:chOff x="7329" y="0"/>
            <a:chExt cx="4911" cy="15840"/>
          </a:xfrm>
        </p:grpSpPr>
        <p:grpSp>
          <p:nvGrpSpPr>
            <p:cNvPr id="12294" name="Group 6"/>
            <p:cNvGrpSpPr>
              <a:grpSpLocks/>
            </p:cNvGrpSpPr>
            <p:nvPr/>
          </p:nvGrpSpPr>
          <p:grpSpPr bwMode="auto">
            <a:xfrm>
              <a:off x="7344" y="0"/>
              <a:ext cx="4896" cy="15840"/>
              <a:chOff x="7560" y="0"/>
              <a:chExt cx="4700" cy="15840"/>
            </a:xfrm>
          </p:grpSpPr>
          <p:sp>
            <p:nvSpPr>
              <p:cNvPr id="12295" name="Rectangle 7"/>
              <p:cNvSpPr>
                <a:spLocks noChangeArrowheads="1"/>
              </p:cNvSpPr>
              <p:nvPr/>
            </p:nvSpPr>
            <p:spPr bwMode="auto">
              <a:xfrm>
                <a:off x="7755" y="0"/>
                <a:ext cx="4505" cy="15840"/>
              </a:xfrm>
              <a:prstGeom prst="rect">
                <a:avLst/>
              </a:prstGeom>
              <a:solidFill>
                <a:srgbClr val="9BBB59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2296" name="Rectangle 8"/>
              <p:cNvSpPr>
                <a:spLocks noChangeArrowheads="1"/>
              </p:cNvSpPr>
              <p:nvPr/>
            </p:nvSpPr>
            <p:spPr bwMode="auto">
              <a:xfrm>
                <a:off x="7560" y="8"/>
                <a:ext cx="195" cy="15825"/>
              </a:xfrm>
              <a:prstGeom prst="rect">
                <a:avLst/>
              </a:prstGeom>
              <a:pattFill prst="ltVert">
                <a:fgClr>
                  <a:srgbClr val="9BBB59">
                    <a:alpha val="80000"/>
                  </a:srgbClr>
                </a:fgClr>
                <a:bgClr>
                  <a:srgbClr val="FFFFFF">
                    <a:alpha val="80000"/>
                  </a:srgbClr>
                </a:bgClr>
              </a:pattFill>
              <a:ln w="12700">
                <a:noFill/>
                <a:miter lim="800000"/>
                <a:headEnd/>
                <a:tailEnd/>
              </a:ln>
              <a:effectLst/>
            </p:spPr>
            <p:txBody>
              <a:bodyPr anchor="ctr"/>
              <a:lstStyle/>
              <a:p>
                <a:endParaRPr lang="fr-FR"/>
              </a:p>
            </p:txBody>
          </p:sp>
        </p:grpSp>
        <p:sp>
          <p:nvSpPr>
            <p:cNvPr id="12297" name="Rectangle 9"/>
            <p:cNvSpPr>
              <a:spLocks noChangeArrowheads="1"/>
            </p:cNvSpPr>
            <p:nvPr/>
          </p:nvSpPr>
          <p:spPr bwMode="auto">
            <a:xfrm>
              <a:off x="7344" y="0"/>
              <a:ext cx="4896" cy="395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lIns="365760" tIns="182880" rIns="182880" bIns="182880" anchor="b"/>
            <a:lstStyle/>
            <a:p>
              <a:endParaRPr lang="fr-FR" i="1"/>
            </a:p>
          </p:txBody>
        </p:sp>
        <p:sp>
          <p:nvSpPr>
            <p:cNvPr id="12298" name="Rectangle 10"/>
            <p:cNvSpPr>
              <a:spLocks noChangeArrowheads="1"/>
            </p:cNvSpPr>
            <p:nvPr/>
          </p:nvSpPr>
          <p:spPr bwMode="auto">
            <a:xfrm>
              <a:off x="7329" y="10658"/>
              <a:ext cx="4889" cy="446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lIns="365760" tIns="182880" rIns="182880" bIns="182880" anchor="b"/>
            <a:lstStyle/>
            <a:p>
              <a:endParaRPr lang="fr-FR" sz="1100" b="1">
                <a:solidFill>
                  <a:srgbClr val="FFFFFF"/>
                </a:solidFill>
                <a:latin typeface="Calibri" pitchFamily="34" charset="0"/>
              </a:endParaRPr>
            </a:p>
            <a:p>
              <a:endParaRPr lang="fr-FR"/>
            </a:p>
          </p:txBody>
        </p:sp>
      </p:grp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fr-FR" b="1" u="sng">
                <a:latin typeface="Bradley Hand ITC" pitchFamily="66" charset="0"/>
              </a:rPr>
              <a:t>Cinéma</a:t>
            </a:r>
            <a:r>
              <a:rPr lang="fr-FR">
                <a:latin typeface="Bradley Hand ITC" pitchFamily="66" charset="0"/>
              </a:rPr>
              <a:t>:</a:t>
            </a:r>
          </a:p>
          <a:p>
            <a:pPr lvl="1">
              <a:lnSpc>
                <a:spcPct val="90000"/>
              </a:lnSpc>
            </a:pPr>
            <a:r>
              <a:rPr lang="fr-FR" sz="3200">
                <a:latin typeface="Bradley Hand ITC" pitchFamily="66" charset="0"/>
              </a:rPr>
              <a:t>Très impactant.</a:t>
            </a:r>
          </a:p>
          <a:p>
            <a:pPr lvl="1">
              <a:lnSpc>
                <a:spcPct val="90000"/>
              </a:lnSpc>
            </a:pPr>
            <a:r>
              <a:rPr lang="fr-FR" sz="3200">
                <a:latin typeface="Bradley Hand ITC" pitchFamily="66" charset="0"/>
              </a:rPr>
              <a:t>Cible face à l’écran (impossibilité de zapping).</a:t>
            </a:r>
          </a:p>
          <a:p>
            <a:pPr lvl="1">
              <a:lnSpc>
                <a:spcPct val="90000"/>
              </a:lnSpc>
            </a:pPr>
            <a:r>
              <a:rPr lang="fr-FR" sz="3200">
                <a:latin typeface="Bradley Hand ITC" pitchFamily="66" charset="0"/>
              </a:rPr>
              <a:t>Bonnes conditions visuelles et auditives, accentuent l’effet sur le prospect.</a:t>
            </a:r>
          </a:p>
          <a:p>
            <a:pPr>
              <a:lnSpc>
                <a:spcPct val="90000"/>
              </a:lnSpc>
            </a:pPr>
            <a:r>
              <a:rPr lang="fr-FR" b="1" u="sng">
                <a:latin typeface="Bradley Hand ITC" pitchFamily="66" charset="0"/>
              </a:rPr>
              <a:t>Inconvénients</a:t>
            </a:r>
            <a:r>
              <a:rPr lang="fr-FR">
                <a:latin typeface="Bradley Hand ITC" pitchFamily="66" charset="0"/>
              </a:rPr>
              <a:t>:</a:t>
            </a:r>
          </a:p>
          <a:p>
            <a:pPr lvl="1">
              <a:lnSpc>
                <a:spcPct val="90000"/>
              </a:lnSpc>
            </a:pPr>
            <a:r>
              <a:rPr lang="fr-FR" sz="3200">
                <a:latin typeface="Bradley Hand ITC" pitchFamily="66" charset="0"/>
              </a:rPr>
              <a:t>Délai de réservation</a:t>
            </a:r>
          </a:p>
          <a:p>
            <a:pPr lvl="1">
              <a:lnSpc>
                <a:spcPct val="90000"/>
              </a:lnSpc>
            </a:pPr>
            <a:r>
              <a:rPr lang="fr-FR" sz="3200">
                <a:latin typeface="Bradley Hand ITC" pitchFamily="66" charset="0"/>
              </a:rPr>
              <a:t>Délai de création des messages.</a:t>
            </a:r>
          </a:p>
          <a:p>
            <a:pPr lvl="1">
              <a:lnSpc>
                <a:spcPct val="90000"/>
              </a:lnSpc>
            </a:pPr>
            <a:r>
              <a:rPr lang="fr-FR" sz="3200">
                <a:latin typeface="Bradley Hand ITC" pitchFamily="66" charset="0"/>
              </a:rPr>
              <a:t>Coût assez élévé.</a:t>
            </a:r>
          </a:p>
          <a:p>
            <a:pPr lvl="1">
              <a:lnSpc>
                <a:spcPct val="90000"/>
              </a:lnSpc>
            </a:pPr>
            <a:endParaRPr lang="fr-FR" sz="3200">
              <a:latin typeface="Bradley Hand ITC" pitchFamily="66" charset="0"/>
            </a:endParaRPr>
          </a:p>
          <a:p>
            <a:pPr lvl="1">
              <a:lnSpc>
                <a:spcPct val="90000"/>
              </a:lnSpc>
            </a:pPr>
            <a:endParaRPr lang="fr-FR"/>
          </a:p>
        </p:txBody>
      </p:sp>
      <p:sp>
        <p:nvSpPr>
          <p:cNvPr id="12292" name="Rectangle 4"/>
          <p:cNvSpPr>
            <a:spLocks noChangeArrowheads="1"/>
          </p:cNvSpPr>
          <p:nvPr/>
        </p:nvSpPr>
        <p:spPr bwMode="auto">
          <a:xfrm>
            <a:off x="0" y="404813"/>
            <a:ext cx="7380288" cy="654050"/>
          </a:xfrm>
          <a:prstGeom prst="rect">
            <a:avLst/>
          </a:prstGeom>
          <a:solidFill>
            <a:srgbClr val="4F81BD"/>
          </a:solidFill>
          <a:ln w="12700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lIns="182880" rIns="182880" anchor="ctr">
            <a:spAutoFit/>
          </a:bodyPr>
          <a:lstStyle/>
          <a:p>
            <a:pPr algn="ctr"/>
            <a:r>
              <a:rPr lang="fr-FR" sz="3600">
                <a:solidFill>
                  <a:srgbClr val="FFFFFF"/>
                </a:solidFill>
                <a:latin typeface="Matisse ITC" pitchFamily="82" charset="0"/>
              </a:rPr>
              <a:t>PLAN MEDIA</a:t>
            </a:r>
            <a:endParaRPr lang="fr-FR">
              <a:latin typeface="Matisse ITC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41" name="Picture 5" descr="Foret08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304800" y="-357188"/>
            <a:ext cx="9753600" cy="7315201"/>
          </a:xfrm>
          <a:prstGeom prst="rect">
            <a:avLst/>
          </a:prstGeom>
          <a:noFill/>
        </p:spPr>
      </p:pic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484313"/>
            <a:ext cx="8229600" cy="4941887"/>
          </a:xfrm>
        </p:spPr>
        <p:txBody>
          <a:bodyPr/>
          <a:lstStyle/>
          <a:p>
            <a:pPr>
              <a:lnSpc>
                <a:spcPct val="80000"/>
              </a:lnSpc>
            </a:pPr>
            <a:endParaRPr lang="fr-FR" sz="2400"/>
          </a:p>
          <a:p>
            <a:pPr>
              <a:lnSpc>
                <a:spcPct val="80000"/>
              </a:lnSpc>
            </a:pPr>
            <a:r>
              <a:rPr lang="fr-FR" sz="3600" b="1">
                <a:solidFill>
                  <a:schemeClr val="bg1"/>
                </a:solidFill>
                <a:latin typeface="Arial Black" pitchFamily="34" charset="0"/>
              </a:rPr>
              <a:t>Ce produit répond à la nouvelle tendance des produits bio </a:t>
            </a:r>
          </a:p>
          <a:p>
            <a:pPr>
              <a:lnSpc>
                <a:spcPct val="80000"/>
              </a:lnSpc>
            </a:pPr>
            <a:r>
              <a:rPr lang="fr-FR" sz="3600" b="1">
                <a:solidFill>
                  <a:schemeClr val="bg1"/>
                </a:solidFill>
                <a:latin typeface="Arial Black" pitchFamily="34" charset="0"/>
              </a:rPr>
              <a:t>Du respect de l’environnement</a:t>
            </a:r>
          </a:p>
          <a:p>
            <a:pPr>
              <a:lnSpc>
                <a:spcPct val="80000"/>
              </a:lnSpc>
            </a:pPr>
            <a:r>
              <a:rPr lang="fr-FR" sz="3600" b="1">
                <a:solidFill>
                  <a:schemeClr val="bg1"/>
                </a:solidFill>
                <a:latin typeface="Arial Black" pitchFamily="34" charset="0"/>
              </a:rPr>
              <a:t>Il est fait pour une clientèle exigeante </a:t>
            </a:r>
          </a:p>
          <a:p>
            <a:pPr>
              <a:lnSpc>
                <a:spcPct val="80000"/>
              </a:lnSpc>
            </a:pPr>
            <a:r>
              <a:rPr lang="fr-FR" sz="3600" b="1">
                <a:solidFill>
                  <a:schemeClr val="bg1"/>
                </a:solidFill>
                <a:latin typeface="Arial Black" pitchFamily="34" charset="0"/>
              </a:rPr>
              <a:t>Qui veut rester sexy </a:t>
            </a:r>
          </a:p>
          <a:p>
            <a:pPr>
              <a:lnSpc>
                <a:spcPct val="80000"/>
              </a:lnSpc>
            </a:pPr>
            <a:r>
              <a:rPr lang="fr-FR" sz="3600" b="1">
                <a:solidFill>
                  <a:schemeClr val="bg1"/>
                </a:solidFill>
                <a:latin typeface="Arial Black" pitchFamily="34" charset="0"/>
              </a:rPr>
              <a:t>Et à l’écoute des besoins de leurs enfants.</a:t>
            </a:r>
          </a:p>
        </p:txBody>
      </p:sp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0" y="404813"/>
            <a:ext cx="7380288" cy="654050"/>
          </a:xfrm>
          <a:prstGeom prst="rect">
            <a:avLst/>
          </a:prstGeom>
          <a:solidFill>
            <a:srgbClr val="4F81BD"/>
          </a:solidFill>
          <a:ln w="12700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lIns="182880" rIns="182880" anchor="ctr">
            <a:spAutoFit/>
          </a:bodyPr>
          <a:lstStyle/>
          <a:p>
            <a:pPr algn="ctr"/>
            <a:r>
              <a:rPr lang="fr-FR" sz="3600">
                <a:solidFill>
                  <a:srgbClr val="FFFFFF"/>
                </a:solidFill>
                <a:latin typeface="Matisse ITC" pitchFamily="82" charset="0"/>
              </a:rPr>
              <a:t>CONCLUSION</a:t>
            </a:r>
            <a:endParaRPr lang="fr-FR">
              <a:latin typeface="Matisse ITC" pitchFamily="82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364" name="Group 4"/>
          <p:cNvGrpSpPr>
            <a:grpSpLocks/>
          </p:cNvGrpSpPr>
          <p:nvPr/>
        </p:nvGrpSpPr>
        <p:grpSpPr bwMode="auto">
          <a:xfrm>
            <a:off x="6119813" y="0"/>
            <a:ext cx="3024187" cy="6858000"/>
            <a:chOff x="7329" y="0"/>
            <a:chExt cx="4911" cy="15840"/>
          </a:xfrm>
        </p:grpSpPr>
        <p:grpSp>
          <p:nvGrpSpPr>
            <p:cNvPr id="15365" name="Group 5"/>
            <p:cNvGrpSpPr>
              <a:grpSpLocks/>
            </p:cNvGrpSpPr>
            <p:nvPr/>
          </p:nvGrpSpPr>
          <p:grpSpPr bwMode="auto">
            <a:xfrm>
              <a:off x="7344" y="0"/>
              <a:ext cx="4896" cy="15840"/>
              <a:chOff x="7560" y="0"/>
              <a:chExt cx="4700" cy="15840"/>
            </a:xfrm>
          </p:grpSpPr>
          <p:sp>
            <p:nvSpPr>
              <p:cNvPr id="15366" name="Rectangle 6"/>
              <p:cNvSpPr>
                <a:spLocks noChangeArrowheads="1"/>
              </p:cNvSpPr>
              <p:nvPr/>
            </p:nvSpPr>
            <p:spPr bwMode="auto">
              <a:xfrm>
                <a:off x="7755" y="0"/>
                <a:ext cx="4505" cy="15840"/>
              </a:xfrm>
              <a:prstGeom prst="rect">
                <a:avLst/>
              </a:prstGeom>
              <a:solidFill>
                <a:srgbClr val="9BBB59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5367" name="Rectangle 7"/>
              <p:cNvSpPr>
                <a:spLocks noChangeArrowheads="1"/>
              </p:cNvSpPr>
              <p:nvPr/>
            </p:nvSpPr>
            <p:spPr bwMode="auto">
              <a:xfrm>
                <a:off x="7560" y="8"/>
                <a:ext cx="195" cy="15825"/>
              </a:xfrm>
              <a:prstGeom prst="rect">
                <a:avLst/>
              </a:prstGeom>
              <a:pattFill prst="ltVert">
                <a:fgClr>
                  <a:srgbClr val="9BBB59">
                    <a:alpha val="80000"/>
                  </a:srgbClr>
                </a:fgClr>
                <a:bgClr>
                  <a:srgbClr val="FFFFFF">
                    <a:alpha val="80000"/>
                  </a:srgbClr>
                </a:bgClr>
              </a:pattFill>
              <a:ln w="12700">
                <a:noFill/>
                <a:miter lim="800000"/>
                <a:headEnd/>
                <a:tailEnd/>
              </a:ln>
              <a:effectLst/>
            </p:spPr>
            <p:txBody>
              <a:bodyPr anchor="ctr"/>
              <a:lstStyle/>
              <a:p>
                <a:endParaRPr lang="fr-FR"/>
              </a:p>
            </p:txBody>
          </p:sp>
        </p:grpSp>
        <p:sp>
          <p:nvSpPr>
            <p:cNvPr id="15368" name="Rectangle 8"/>
            <p:cNvSpPr>
              <a:spLocks noChangeArrowheads="1"/>
            </p:cNvSpPr>
            <p:nvPr/>
          </p:nvSpPr>
          <p:spPr bwMode="auto">
            <a:xfrm>
              <a:off x="7344" y="0"/>
              <a:ext cx="4896" cy="395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lIns="365760" tIns="182880" rIns="182880" bIns="182880" anchor="b"/>
            <a:lstStyle/>
            <a:p>
              <a:endParaRPr lang="fr-FR" i="1"/>
            </a:p>
          </p:txBody>
        </p:sp>
        <p:sp>
          <p:nvSpPr>
            <p:cNvPr id="15369" name="Rectangle 9"/>
            <p:cNvSpPr>
              <a:spLocks noChangeArrowheads="1"/>
            </p:cNvSpPr>
            <p:nvPr/>
          </p:nvSpPr>
          <p:spPr bwMode="auto">
            <a:xfrm>
              <a:off x="7329" y="10658"/>
              <a:ext cx="4889" cy="446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lIns="365760" tIns="182880" rIns="182880" bIns="182880" anchor="b"/>
            <a:lstStyle/>
            <a:p>
              <a:endParaRPr lang="fr-FR" sz="1100" b="1">
                <a:solidFill>
                  <a:srgbClr val="FFFFFF"/>
                </a:solidFill>
                <a:latin typeface="Calibri" pitchFamily="34" charset="0"/>
              </a:endParaRPr>
            </a:p>
            <a:p>
              <a:endParaRPr lang="fr-FR"/>
            </a:p>
          </p:txBody>
        </p:sp>
      </p:grp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fr-FR">
                <a:latin typeface="Bradley Hand ITC" pitchFamily="66" charset="0"/>
              </a:rPr>
              <a:t>Merci de votre attention….</a:t>
            </a:r>
          </a:p>
          <a:p>
            <a:endParaRPr lang="fr-FR">
              <a:latin typeface="Bradley Hand ITC" pitchFamily="66" charset="0"/>
            </a:endParaRPr>
          </a:p>
          <a:p>
            <a:endParaRPr lang="fr-FR"/>
          </a:p>
          <a:p>
            <a:endParaRPr lang="fr-FR"/>
          </a:p>
          <a:p>
            <a:pPr algn="r">
              <a:buFontTx/>
              <a:buNone/>
            </a:pPr>
            <a:r>
              <a:rPr lang="fr-FR">
                <a:latin typeface="Bradley Hand ITC" pitchFamily="66" charset="0"/>
              </a:rPr>
              <a:t>… si vous avez des question?</a:t>
            </a:r>
          </a:p>
        </p:txBody>
      </p:sp>
      <p:sp>
        <p:nvSpPr>
          <p:cNvPr id="15370" name="Rectangle 10"/>
          <p:cNvSpPr>
            <a:spLocks noChangeArrowheads="1"/>
          </p:cNvSpPr>
          <p:nvPr/>
        </p:nvSpPr>
        <p:spPr bwMode="auto">
          <a:xfrm>
            <a:off x="0" y="549275"/>
            <a:ext cx="7380288" cy="379413"/>
          </a:xfrm>
          <a:prstGeom prst="rect">
            <a:avLst/>
          </a:prstGeom>
          <a:solidFill>
            <a:srgbClr val="4F81BD"/>
          </a:solidFill>
          <a:ln w="12700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lIns="182880" rIns="182880" anchor="ctr">
            <a:spAutoFit/>
          </a:bodyPr>
          <a:lstStyle/>
          <a:p>
            <a:pPr algn="ctr"/>
            <a:endParaRPr lang="fr-FR">
              <a:solidFill>
                <a:srgbClr val="0066CC"/>
              </a:solidFill>
              <a:latin typeface="Matisse ITC" pitchFamily="82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4" descr="consommons_responsable_et_protegeons_les_forets_operation_nationale_de_sensibilisation_avec_le_wwf_tetra_pak_et_carrefour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304800" y="-228600"/>
            <a:ext cx="9753600" cy="7315200"/>
          </a:xfrm>
          <a:prstGeom prst="rect">
            <a:avLst/>
          </a:prstGeom>
          <a:noFill/>
        </p:spPr>
      </p:pic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 sz="2800"/>
          </a:p>
          <a:p>
            <a:r>
              <a:rPr lang="fr-FR" sz="3600" b="1">
                <a:solidFill>
                  <a:schemeClr val="bg1"/>
                </a:solidFill>
                <a:latin typeface="Arial Black" pitchFamily="34" charset="0"/>
              </a:rPr>
              <a:t>Vente de produit biologique en hausse.</a:t>
            </a:r>
          </a:p>
          <a:p>
            <a:r>
              <a:rPr lang="fr-FR" sz="3600" b="1">
                <a:solidFill>
                  <a:schemeClr val="bg1"/>
                </a:solidFill>
                <a:latin typeface="Arial Black" pitchFamily="34" charset="0"/>
              </a:rPr>
              <a:t>Tendance « bio ».</a:t>
            </a:r>
          </a:p>
          <a:p>
            <a:r>
              <a:rPr lang="fr-FR" sz="3600" b="1">
                <a:solidFill>
                  <a:schemeClr val="bg1"/>
                </a:solidFill>
                <a:latin typeface="Arial Black" pitchFamily="34" charset="0"/>
              </a:rPr>
              <a:t>Respect de l’environnement.</a:t>
            </a:r>
          </a:p>
          <a:p>
            <a:r>
              <a:rPr lang="fr-FR" sz="3600" b="1">
                <a:solidFill>
                  <a:schemeClr val="bg1"/>
                </a:solidFill>
                <a:latin typeface="Arial Black" pitchFamily="34" charset="0"/>
              </a:rPr>
              <a:t>Envie de légèreté, de nature.</a:t>
            </a:r>
          </a:p>
          <a:p>
            <a:endParaRPr lang="fr-FR" sz="2800" b="1"/>
          </a:p>
          <a:p>
            <a:endParaRPr lang="fr-FR" sz="2800" b="1"/>
          </a:p>
        </p:txBody>
      </p:sp>
      <p:sp>
        <p:nvSpPr>
          <p:cNvPr id="3078" name="Rectangle 6"/>
          <p:cNvSpPr>
            <a:spLocks noChangeArrowheads="1"/>
          </p:cNvSpPr>
          <p:nvPr/>
        </p:nvSpPr>
        <p:spPr bwMode="auto">
          <a:xfrm>
            <a:off x="-323850" y="260350"/>
            <a:ext cx="7380288" cy="654050"/>
          </a:xfrm>
          <a:prstGeom prst="rect">
            <a:avLst/>
          </a:prstGeom>
          <a:solidFill>
            <a:srgbClr val="4F81BD"/>
          </a:solidFill>
          <a:ln w="12700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lIns="182880" rIns="182880" anchor="ctr">
            <a:spAutoFit/>
          </a:bodyPr>
          <a:lstStyle/>
          <a:p>
            <a:pPr algn="ctr"/>
            <a:r>
              <a:rPr lang="fr-FR" sz="3600">
                <a:solidFill>
                  <a:srgbClr val="FFFFFF"/>
                </a:solidFill>
                <a:latin typeface="Matisse ITC" pitchFamily="82" charset="0"/>
              </a:rPr>
              <a:t>LE CONTEXTE</a:t>
            </a:r>
            <a:endParaRPr lang="fr-FR">
              <a:latin typeface="Matisse ITC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107" name="Group 11"/>
          <p:cNvGrpSpPr>
            <a:grpSpLocks/>
          </p:cNvGrpSpPr>
          <p:nvPr/>
        </p:nvGrpSpPr>
        <p:grpSpPr bwMode="auto">
          <a:xfrm>
            <a:off x="6119813" y="0"/>
            <a:ext cx="3024187" cy="6858000"/>
            <a:chOff x="7329" y="0"/>
            <a:chExt cx="4911" cy="15840"/>
          </a:xfrm>
        </p:grpSpPr>
        <p:grpSp>
          <p:nvGrpSpPr>
            <p:cNvPr id="4108" name="Group 12"/>
            <p:cNvGrpSpPr>
              <a:grpSpLocks/>
            </p:cNvGrpSpPr>
            <p:nvPr/>
          </p:nvGrpSpPr>
          <p:grpSpPr bwMode="auto">
            <a:xfrm>
              <a:off x="7344" y="0"/>
              <a:ext cx="4896" cy="15840"/>
              <a:chOff x="7560" y="0"/>
              <a:chExt cx="4700" cy="15840"/>
            </a:xfrm>
          </p:grpSpPr>
          <p:sp>
            <p:nvSpPr>
              <p:cNvPr id="4109" name="Rectangle 13"/>
              <p:cNvSpPr>
                <a:spLocks noChangeArrowheads="1"/>
              </p:cNvSpPr>
              <p:nvPr/>
            </p:nvSpPr>
            <p:spPr bwMode="auto">
              <a:xfrm>
                <a:off x="7755" y="0"/>
                <a:ext cx="4505" cy="15840"/>
              </a:xfrm>
              <a:prstGeom prst="rect">
                <a:avLst/>
              </a:prstGeom>
              <a:solidFill>
                <a:srgbClr val="9BBB59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4110" name="Rectangle 14"/>
              <p:cNvSpPr>
                <a:spLocks noChangeArrowheads="1"/>
              </p:cNvSpPr>
              <p:nvPr/>
            </p:nvSpPr>
            <p:spPr bwMode="auto">
              <a:xfrm>
                <a:off x="7560" y="8"/>
                <a:ext cx="195" cy="15825"/>
              </a:xfrm>
              <a:prstGeom prst="rect">
                <a:avLst/>
              </a:prstGeom>
              <a:pattFill prst="ltVert">
                <a:fgClr>
                  <a:srgbClr val="9BBB59">
                    <a:alpha val="80000"/>
                  </a:srgbClr>
                </a:fgClr>
                <a:bgClr>
                  <a:srgbClr val="FFFFFF">
                    <a:alpha val="80000"/>
                  </a:srgbClr>
                </a:bgClr>
              </a:pattFill>
              <a:ln w="12700">
                <a:noFill/>
                <a:miter lim="800000"/>
                <a:headEnd/>
                <a:tailEnd/>
              </a:ln>
              <a:effectLst/>
            </p:spPr>
            <p:txBody>
              <a:bodyPr anchor="ctr"/>
              <a:lstStyle/>
              <a:p>
                <a:endParaRPr lang="fr-FR"/>
              </a:p>
            </p:txBody>
          </p:sp>
        </p:grpSp>
        <p:sp>
          <p:nvSpPr>
            <p:cNvPr id="4111" name="Rectangle 15"/>
            <p:cNvSpPr>
              <a:spLocks noChangeArrowheads="1"/>
            </p:cNvSpPr>
            <p:nvPr/>
          </p:nvSpPr>
          <p:spPr bwMode="auto">
            <a:xfrm>
              <a:off x="7344" y="0"/>
              <a:ext cx="4896" cy="395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lIns="365760" tIns="182880" rIns="182880" bIns="182880" anchor="b"/>
            <a:lstStyle/>
            <a:p>
              <a:endParaRPr lang="fr-FR" i="1"/>
            </a:p>
          </p:txBody>
        </p:sp>
        <p:sp>
          <p:nvSpPr>
            <p:cNvPr id="4112" name="Rectangle 16"/>
            <p:cNvSpPr>
              <a:spLocks noChangeArrowheads="1"/>
            </p:cNvSpPr>
            <p:nvPr/>
          </p:nvSpPr>
          <p:spPr bwMode="auto">
            <a:xfrm>
              <a:off x="7329" y="10658"/>
              <a:ext cx="4889" cy="446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lIns="365760" tIns="182880" rIns="182880" bIns="182880" anchor="b"/>
            <a:lstStyle/>
            <a:p>
              <a:endParaRPr lang="fr-FR" sz="1100" b="1">
                <a:solidFill>
                  <a:srgbClr val="FFFFFF"/>
                </a:solidFill>
                <a:latin typeface="Calibri" pitchFamily="34" charset="0"/>
              </a:endParaRPr>
            </a:p>
            <a:p>
              <a:endParaRPr lang="fr-FR"/>
            </a:p>
          </p:txBody>
        </p:sp>
      </p:grp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>
              <a:latin typeface="Bradley Hand ITC" pitchFamily="66" charset="0"/>
            </a:endParaRPr>
          </a:p>
          <a:p>
            <a:r>
              <a:rPr lang="fr-FR">
                <a:latin typeface="Bradley Hand ITC" pitchFamily="66" charset="0"/>
              </a:rPr>
              <a:t>Féminine, active, sportive (25 – 40 ans).</a:t>
            </a:r>
          </a:p>
          <a:p>
            <a:r>
              <a:rPr lang="fr-FR">
                <a:latin typeface="Bradley Hand ITC" pitchFamily="66" charset="0"/>
              </a:rPr>
              <a:t>Maman en recherche de nature et produits bio.</a:t>
            </a:r>
          </a:p>
          <a:p>
            <a:r>
              <a:rPr lang="fr-FR">
                <a:latin typeface="Bradley Hand ITC" pitchFamily="66" charset="0"/>
              </a:rPr>
              <a:t>Respectueuse de l’environnement.</a:t>
            </a:r>
          </a:p>
          <a:p>
            <a:r>
              <a:rPr lang="fr-FR">
                <a:latin typeface="Bradley Hand ITC" pitchFamily="66" charset="0"/>
              </a:rPr>
              <a:t>Bébés, car maman en recherche de sécurité, douceur, naturel pour leurs enfants.</a:t>
            </a:r>
          </a:p>
        </p:txBody>
      </p:sp>
      <p:sp>
        <p:nvSpPr>
          <p:cNvPr id="4113" name="Rectangle 17"/>
          <p:cNvSpPr>
            <a:spLocks noChangeArrowheads="1"/>
          </p:cNvSpPr>
          <p:nvPr/>
        </p:nvSpPr>
        <p:spPr bwMode="auto">
          <a:xfrm>
            <a:off x="0" y="404813"/>
            <a:ext cx="7380288" cy="654050"/>
          </a:xfrm>
          <a:prstGeom prst="rect">
            <a:avLst/>
          </a:prstGeom>
          <a:solidFill>
            <a:srgbClr val="4F81BD"/>
          </a:solidFill>
          <a:ln w="12700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lIns="182880" rIns="182880" anchor="ctr">
            <a:spAutoFit/>
          </a:bodyPr>
          <a:lstStyle/>
          <a:p>
            <a:pPr algn="ctr"/>
            <a:r>
              <a:rPr lang="fr-FR" sz="3600">
                <a:solidFill>
                  <a:srgbClr val="FFFFFF"/>
                </a:solidFill>
                <a:latin typeface="Matisse ITC" pitchFamily="82" charset="0"/>
              </a:rPr>
              <a:t>LA CIBLE</a:t>
            </a:r>
            <a:endParaRPr lang="fr-FR">
              <a:latin typeface="Matisse ITC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24" name="Group 4"/>
          <p:cNvGrpSpPr>
            <a:grpSpLocks/>
          </p:cNvGrpSpPr>
          <p:nvPr/>
        </p:nvGrpSpPr>
        <p:grpSpPr bwMode="auto">
          <a:xfrm>
            <a:off x="6119813" y="0"/>
            <a:ext cx="3024187" cy="6858000"/>
            <a:chOff x="7329" y="0"/>
            <a:chExt cx="4911" cy="15840"/>
          </a:xfrm>
        </p:grpSpPr>
        <p:grpSp>
          <p:nvGrpSpPr>
            <p:cNvPr id="5125" name="Group 5"/>
            <p:cNvGrpSpPr>
              <a:grpSpLocks/>
            </p:cNvGrpSpPr>
            <p:nvPr/>
          </p:nvGrpSpPr>
          <p:grpSpPr bwMode="auto">
            <a:xfrm>
              <a:off x="7344" y="0"/>
              <a:ext cx="4896" cy="15840"/>
              <a:chOff x="7560" y="0"/>
              <a:chExt cx="4700" cy="15840"/>
            </a:xfrm>
          </p:grpSpPr>
          <p:sp>
            <p:nvSpPr>
              <p:cNvPr id="5126" name="Rectangle 6"/>
              <p:cNvSpPr>
                <a:spLocks noChangeArrowheads="1"/>
              </p:cNvSpPr>
              <p:nvPr/>
            </p:nvSpPr>
            <p:spPr bwMode="auto">
              <a:xfrm>
                <a:off x="7755" y="0"/>
                <a:ext cx="4505" cy="15840"/>
              </a:xfrm>
              <a:prstGeom prst="rect">
                <a:avLst/>
              </a:prstGeom>
              <a:solidFill>
                <a:srgbClr val="9BBB59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5127" name="Rectangle 7"/>
              <p:cNvSpPr>
                <a:spLocks noChangeArrowheads="1"/>
              </p:cNvSpPr>
              <p:nvPr/>
            </p:nvSpPr>
            <p:spPr bwMode="auto">
              <a:xfrm>
                <a:off x="7560" y="8"/>
                <a:ext cx="195" cy="15825"/>
              </a:xfrm>
              <a:prstGeom prst="rect">
                <a:avLst/>
              </a:prstGeom>
              <a:pattFill prst="ltVert">
                <a:fgClr>
                  <a:srgbClr val="9BBB59">
                    <a:alpha val="80000"/>
                  </a:srgbClr>
                </a:fgClr>
                <a:bgClr>
                  <a:srgbClr val="FFFFFF">
                    <a:alpha val="80000"/>
                  </a:srgbClr>
                </a:bgClr>
              </a:pattFill>
              <a:ln w="12700">
                <a:noFill/>
                <a:miter lim="800000"/>
                <a:headEnd/>
                <a:tailEnd/>
              </a:ln>
              <a:effectLst/>
            </p:spPr>
            <p:txBody>
              <a:bodyPr anchor="ctr"/>
              <a:lstStyle/>
              <a:p>
                <a:endParaRPr lang="fr-FR"/>
              </a:p>
            </p:txBody>
          </p:sp>
        </p:grpSp>
        <p:sp>
          <p:nvSpPr>
            <p:cNvPr id="5128" name="Rectangle 8"/>
            <p:cNvSpPr>
              <a:spLocks noChangeArrowheads="1"/>
            </p:cNvSpPr>
            <p:nvPr/>
          </p:nvSpPr>
          <p:spPr bwMode="auto">
            <a:xfrm>
              <a:off x="7344" y="0"/>
              <a:ext cx="4896" cy="395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lIns="365760" tIns="182880" rIns="182880" bIns="182880" anchor="b"/>
            <a:lstStyle/>
            <a:p>
              <a:endParaRPr lang="fr-FR" i="1"/>
            </a:p>
          </p:txBody>
        </p:sp>
        <p:sp>
          <p:nvSpPr>
            <p:cNvPr id="5129" name="Rectangle 9"/>
            <p:cNvSpPr>
              <a:spLocks noChangeArrowheads="1"/>
            </p:cNvSpPr>
            <p:nvPr/>
          </p:nvSpPr>
          <p:spPr bwMode="auto">
            <a:xfrm>
              <a:off x="7329" y="10658"/>
              <a:ext cx="4889" cy="446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lIns="365760" tIns="182880" rIns="182880" bIns="182880" anchor="b"/>
            <a:lstStyle/>
            <a:p>
              <a:endParaRPr lang="fr-FR" sz="1100" b="1">
                <a:solidFill>
                  <a:srgbClr val="FFFFFF"/>
                </a:solidFill>
                <a:latin typeface="Calibri" pitchFamily="34" charset="0"/>
              </a:endParaRPr>
            </a:p>
            <a:p>
              <a:endParaRPr lang="fr-FR"/>
            </a:p>
          </p:txBody>
        </p:sp>
      </p:grp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fr-FR" b="1" u="sng">
                <a:latin typeface="Bradley Hand ITC" pitchFamily="66" charset="0"/>
              </a:rPr>
              <a:t>Femme</a:t>
            </a:r>
            <a:r>
              <a:rPr lang="fr-FR" u="sng">
                <a:latin typeface="Bradley Hand ITC" pitchFamily="66" charset="0"/>
              </a:rPr>
              <a:t> </a:t>
            </a:r>
            <a:r>
              <a:rPr lang="fr-FR">
                <a:latin typeface="Bradley Hand ITC" pitchFamily="66" charset="0"/>
              </a:rPr>
              <a:t>:</a:t>
            </a:r>
          </a:p>
          <a:p>
            <a:pPr lvl="1">
              <a:lnSpc>
                <a:spcPct val="90000"/>
              </a:lnSpc>
            </a:pPr>
            <a:r>
              <a:rPr lang="fr-FR">
                <a:latin typeface="Bradley Hand ITC" pitchFamily="66" charset="0"/>
              </a:rPr>
              <a:t>Sous-vêtements (soutien gorge, culottes, string, shorty, tanga, porte jarretelles, collant, guêpière)</a:t>
            </a:r>
          </a:p>
          <a:p>
            <a:pPr>
              <a:lnSpc>
                <a:spcPct val="90000"/>
              </a:lnSpc>
              <a:buFontTx/>
              <a:buNone/>
            </a:pPr>
            <a:endParaRPr lang="fr-FR">
              <a:latin typeface="Bradley Hand ITC" pitchFamily="66" charset="0"/>
            </a:endParaRPr>
          </a:p>
          <a:p>
            <a:pPr>
              <a:lnSpc>
                <a:spcPct val="90000"/>
              </a:lnSpc>
            </a:pPr>
            <a:r>
              <a:rPr lang="fr-FR" b="1" u="sng">
                <a:latin typeface="Bradley Hand ITC" pitchFamily="66" charset="0"/>
              </a:rPr>
              <a:t>Bébé</a:t>
            </a:r>
            <a:r>
              <a:rPr lang="fr-FR">
                <a:latin typeface="Bradley Hand ITC" pitchFamily="66" charset="0"/>
              </a:rPr>
              <a:t> : </a:t>
            </a:r>
          </a:p>
          <a:p>
            <a:pPr lvl="1">
              <a:lnSpc>
                <a:spcPct val="90000"/>
              </a:lnSpc>
            </a:pPr>
            <a:r>
              <a:rPr lang="fr-FR">
                <a:latin typeface="Bradley Hand ITC" pitchFamily="66" charset="0"/>
              </a:rPr>
              <a:t>Body</a:t>
            </a:r>
          </a:p>
          <a:p>
            <a:pPr lvl="1">
              <a:lnSpc>
                <a:spcPct val="90000"/>
              </a:lnSpc>
            </a:pPr>
            <a:r>
              <a:rPr lang="fr-FR">
                <a:latin typeface="Bradley Hand ITC" pitchFamily="66" charset="0"/>
              </a:rPr>
              <a:t>Lange (couche bio)</a:t>
            </a:r>
          </a:p>
          <a:p>
            <a:pPr lvl="1">
              <a:lnSpc>
                <a:spcPct val="90000"/>
              </a:lnSpc>
            </a:pPr>
            <a:r>
              <a:rPr lang="fr-FR">
                <a:latin typeface="Bradley Hand ITC" pitchFamily="66" charset="0"/>
              </a:rPr>
              <a:t>Bonnet</a:t>
            </a:r>
          </a:p>
          <a:p>
            <a:pPr lvl="1">
              <a:lnSpc>
                <a:spcPct val="90000"/>
              </a:lnSpc>
            </a:pPr>
            <a:r>
              <a:rPr lang="fr-FR">
                <a:latin typeface="Bradley Hand ITC" pitchFamily="66" charset="0"/>
              </a:rPr>
              <a:t>Chaussette</a:t>
            </a:r>
          </a:p>
        </p:txBody>
      </p:sp>
      <p:sp>
        <p:nvSpPr>
          <p:cNvPr id="5131" name="Rectangle 11"/>
          <p:cNvSpPr>
            <a:spLocks noChangeArrowheads="1"/>
          </p:cNvSpPr>
          <p:nvPr/>
        </p:nvSpPr>
        <p:spPr bwMode="auto">
          <a:xfrm>
            <a:off x="0" y="404813"/>
            <a:ext cx="7380288" cy="654050"/>
          </a:xfrm>
          <a:prstGeom prst="rect">
            <a:avLst/>
          </a:prstGeom>
          <a:solidFill>
            <a:srgbClr val="4F81BD"/>
          </a:solidFill>
          <a:ln w="12700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lIns="182880" rIns="182880" anchor="ctr">
            <a:spAutoFit/>
          </a:bodyPr>
          <a:lstStyle/>
          <a:p>
            <a:pPr algn="ctr"/>
            <a:r>
              <a:rPr lang="fr-FR" sz="3600">
                <a:solidFill>
                  <a:srgbClr val="FFFFFF"/>
                </a:solidFill>
                <a:latin typeface="Matisse ITC" pitchFamily="82" charset="0"/>
              </a:rPr>
              <a:t>LES PRODUITS</a:t>
            </a:r>
            <a:endParaRPr lang="fr-FR">
              <a:latin typeface="Matisse ITC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148" name="Group 4"/>
          <p:cNvGrpSpPr>
            <a:grpSpLocks/>
          </p:cNvGrpSpPr>
          <p:nvPr/>
        </p:nvGrpSpPr>
        <p:grpSpPr bwMode="auto">
          <a:xfrm>
            <a:off x="6119813" y="0"/>
            <a:ext cx="3024187" cy="6858000"/>
            <a:chOff x="7329" y="0"/>
            <a:chExt cx="4911" cy="15840"/>
          </a:xfrm>
        </p:grpSpPr>
        <p:grpSp>
          <p:nvGrpSpPr>
            <p:cNvPr id="6149" name="Group 5"/>
            <p:cNvGrpSpPr>
              <a:grpSpLocks/>
            </p:cNvGrpSpPr>
            <p:nvPr/>
          </p:nvGrpSpPr>
          <p:grpSpPr bwMode="auto">
            <a:xfrm>
              <a:off x="7344" y="0"/>
              <a:ext cx="4896" cy="15840"/>
              <a:chOff x="7560" y="0"/>
              <a:chExt cx="4700" cy="15840"/>
            </a:xfrm>
          </p:grpSpPr>
          <p:sp>
            <p:nvSpPr>
              <p:cNvPr id="6150" name="Rectangle 6"/>
              <p:cNvSpPr>
                <a:spLocks noChangeArrowheads="1"/>
              </p:cNvSpPr>
              <p:nvPr/>
            </p:nvSpPr>
            <p:spPr bwMode="auto">
              <a:xfrm>
                <a:off x="7755" y="0"/>
                <a:ext cx="4505" cy="15840"/>
              </a:xfrm>
              <a:prstGeom prst="rect">
                <a:avLst/>
              </a:prstGeom>
              <a:solidFill>
                <a:srgbClr val="9BBB59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6151" name="Rectangle 7"/>
              <p:cNvSpPr>
                <a:spLocks noChangeArrowheads="1"/>
              </p:cNvSpPr>
              <p:nvPr/>
            </p:nvSpPr>
            <p:spPr bwMode="auto">
              <a:xfrm>
                <a:off x="7560" y="8"/>
                <a:ext cx="195" cy="15825"/>
              </a:xfrm>
              <a:prstGeom prst="rect">
                <a:avLst/>
              </a:prstGeom>
              <a:pattFill prst="ltVert">
                <a:fgClr>
                  <a:srgbClr val="9BBB59">
                    <a:alpha val="80000"/>
                  </a:srgbClr>
                </a:fgClr>
                <a:bgClr>
                  <a:srgbClr val="FFFFFF">
                    <a:alpha val="80000"/>
                  </a:srgbClr>
                </a:bgClr>
              </a:pattFill>
              <a:ln w="12700">
                <a:noFill/>
                <a:miter lim="800000"/>
                <a:headEnd/>
                <a:tailEnd/>
              </a:ln>
              <a:effectLst/>
            </p:spPr>
            <p:txBody>
              <a:bodyPr anchor="ctr"/>
              <a:lstStyle/>
              <a:p>
                <a:endParaRPr lang="fr-FR"/>
              </a:p>
            </p:txBody>
          </p:sp>
        </p:grpSp>
        <p:sp>
          <p:nvSpPr>
            <p:cNvPr id="6152" name="Rectangle 8"/>
            <p:cNvSpPr>
              <a:spLocks noChangeArrowheads="1"/>
            </p:cNvSpPr>
            <p:nvPr/>
          </p:nvSpPr>
          <p:spPr bwMode="auto">
            <a:xfrm>
              <a:off x="7344" y="0"/>
              <a:ext cx="4896" cy="395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lIns="365760" tIns="182880" rIns="182880" bIns="182880" anchor="b"/>
            <a:lstStyle/>
            <a:p>
              <a:endParaRPr lang="fr-FR" i="1"/>
            </a:p>
          </p:txBody>
        </p:sp>
        <p:sp>
          <p:nvSpPr>
            <p:cNvPr id="6153" name="Rectangle 9"/>
            <p:cNvSpPr>
              <a:spLocks noChangeArrowheads="1"/>
            </p:cNvSpPr>
            <p:nvPr/>
          </p:nvSpPr>
          <p:spPr bwMode="auto">
            <a:xfrm>
              <a:off x="7329" y="10658"/>
              <a:ext cx="4889" cy="446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lIns="365760" tIns="182880" rIns="182880" bIns="182880" anchor="b"/>
            <a:lstStyle/>
            <a:p>
              <a:endParaRPr lang="fr-FR" sz="1100" b="1">
                <a:solidFill>
                  <a:srgbClr val="FFFFFF"/>
                </a:solidFill>
                <a:latin typeface="Calibri" pitchFamily="34" charset="0"/>
              </a:endParaRPr>
            </a:p>
            <a:p>
              <a:endParaRPr lang="fr-FR"/>
            </a:p>
          </p:txBody>
        </p:sp>
      </p:grp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fr-FR"/>
              <a:t>« </a:t>
            </a:r>
            <a:r>
              <a:rPr lang="fr-FR" b="1">
                <a:latin typeface="Matisse ITC" pitchFamily="82" charset="0"/>
              </a:rPr>
              <a:t>ENAYA</a:t>
            </a:r>
            <a:r>
              <a:rPr lang="fr-FR">
                <a:latin typeface="GlooGun" pitchFamily="2" charset="0"/>
              </a:rPr>
              <a:t> </a:t>
            </a:r>
            <a:r>
              <a:rPr lang="fr-FR"/>
              <a:t>»</a:t>
            </a:r>
          </a:p>
          <a:p>
            <a:endParaRPr lang="fr-FR"/>
          </a:p>
          <a:p>
            <a:pPr lvl="1"/>
            <a:r>
              <a:rPr lang="fr-FR">
                <a:latin typeface="Bradley Hand ITC" pitchFamily="66" charset="0"/>
              </a:rPr>
              <a:t>Consonance italo-orientale.</a:t>
            </a:r>
          </a:p>
          <a:p>
            <a:pPr lvl="1"/>
            <a:r>
              <a:rPr lang="fr-FR">
                <a:latin typeface="Bradley Hand ITC" pitchFamily="66" charset="0"/>
              </a:rPr>
              <a:t>Consonance chaude.</a:t>
            </a:r>
          </a:p>
          <a:p>
            <a:pPr lvl="1"/>
            <a:r>
              <a:rPr lang="fr-FR">
                <a:latin typeface="Bradley Hand ITC" pitchFamily="66" charset="0"/>
              </a:rPr>
              <a:t>Nom stylisé.</a:t>
            </a:r>
          </a:p>
          <a:p>
            <a:pPr lvl="1"/>
            <a:r>
              <a:rPr lang="fr-FR">
                <a:latin typeface="Bradley Hand ITC" pitchFamily="66" charset="0"/>
              </a:rPr>
              <a:t>Court, donc facile à mémoriser.</a:t>
            </a:r>
          </a:p>
          <a:p>
            <a:pPr lvl="1"/>
            <a:r>
              <a:rPr lang="fr-FR">
                <a:latin typeface="Bradley Hand ITC" pitchFamily="66" charset="0"/>
              </a:rPr>
              <a:t>Tendance des « A » et « Y ».</a:t>
            </a:r>
          </a:p>
          <a:p>
            <a:pPr lvl="1"/>
            <a:endParaRPr lang="fr-FR"/>
          </a:p>
        </p:txBody>
      </p:sp>
      <p:sp>
        <p:nvSpPr>
          <p:cNvPr id="6155" name="Rectangle 11"/>
          <p:cNvSpPr>
            <a:spLocks noChangeArrowheads="1"/>
          </p:cNvSpPr>
          <p:nvPr/>
        </p:nvSpPr>
        <p:spPr bwMode="auto">
          <a:xfrm>
            <a:off x="0" y="404813"/>
            <a:ext cx="7380288" cy="654050"/>
          </a:xfrm>
          <a:prstGeom prst="rect">
            <a:avLst/>
          </a:prstGeom>
          <a:solidFill>
            <a:srgbClr val="4F81BD"/>
          </a:solidFill>
          <a:ln w="12700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lIns="182880" rIns="182880" anchor="ctr">
            <a:spAutoFit/>
          </a:bodyPr>
          <a:lstStyle/>
          <a:p>
            <a:pPr algn="ctr"/>
            <a:r>
              <a:rPr lang="fr-FR" sz="3600">
                <a:solidFill>
                  <a:srgbClr val="FFFFFF"/>
                </a:solidFill>
                <a:latin typeface="Matisse ITC" pitchFamily="82" charset="0"/>
              </a:rPr>
              <a:t>La MARQUE</a:t>
            </a:r>
            <a:endParaRPr lang="fr-FR">
              <a:latin typeface="Matisse ITC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196" name="Group 4"/>
          <p:cNvGrpSpPr>
            <a:grpSpLocks/>
          </p:cNvGrpSpPr>
          <p:nvPr/>
        </p:nvGrpSpPr>
        <p:grpSpPr bwMode="auto">
          <a:xfrm>
            <a:off x="6119813" y="-26988"/>
            <a:ext cx="3024187" cy="6858001"/>
            <a:chOff x="7329" y="0"/>
            <a:chExt cx="4911" cy="15840"/>
          </a:xfrm>
        </p:grpSpPr>
        <p:grpSp>
          <p:nvGrpSpPr>
            <p:cNvPr id="8197" name="Group 5"/>
            <p:cNvGrpSpPr>
              <a:grpSpLocks/>
            </p:cNvGrpSpPr>
            <p:nvPr/>
          </p:nvGrpSpPr>
          <p:grpSpPr bwMode="auto">
            <a:xfrm>
              <a:off x="7344" y="0"/>
              <a:ext cx="4896" cy="15840"/>
              <a:chOff x="7560" y="0"/>
              <a:chExt cx="4700" cy="15840"/>
            </a:xfrm>
          </p:grpSpPr>
          <p:sp>
            <p:nvSpPr>
              <p:cNvPr id="8198" name="Rectangle 6"/>
              <p:cNvSpPr>
                <a:spLocks noChangeArrowheads="1"/>
              </p:cNvSpPr>
              <p:nvPr/>
            </p:nvSpPr>
            <p:spPr bwMode="auto">
              <a:xfrm>
                <a:off x="7755" y="0"/>
                <a:ext cx="4505" cy="15840"/>
              </a:xfrm>
              <a:prstGeom prst="rect">
                <a:avLst/>
              </a:prstGeom>
              <a:solidFill>
                <a:srgbClr val="9BBB59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8199" name="Rectangle 7"/>
              <p:cNvSpPr>
                <a:spLocks noChangeArrowheads="1"/>
              </p:cNvSpPr>
              <p:nvPr/>
            </p:nvSpPr>
            <p:spPr bwMode="auto">
              <a:xfrm>
                <a:off x="7560" y="8"/>
                <a:ext cx="195" cy="15825"/>
              </a:xfrm>
              <a:prstGeom prst="rect">
                <a:avLst/>
              </a:prstGeom>
              <a:pattFill prst="ltVert">
                <a:fgClr>
                  <a:srgbClr val="9BBB59">
                    <a:alpha val="80000"/>
                  </a:srgbClr>
                </a:fgClr>
                <a:bgClr>
                  <a:srgbClr val="FFFFFF">
                    <a:alpha val="80000"/>
                  </a:srgbClr>
                </a:bgClr>
              </a:pattFill>
              <a:ln w="12700">
                <a:noFill/>
                <a:miter lim="800000"/>
                <a:headEnd/>
                <a:tailEnd/>
              </a:ln>
              <a:effectLst/>
            </p:spPr>
            <p:txBody>
              <a:bodyPr anchor="ctr"/>
              <a:lstStyle/>
              <a:p>
                <a:endParaRPr lang="fr-FR"/>
              </a:p>
            </p:txBody>
          </p:sp>
        </p:grpSp>
        <p:sp>
          <p:nvSpPr>
            <p:cNvPr id="8200" name="Rectangle 8"/>
            <p:cNvSpPr>
              <a:spLocks noChangeArrowheads="1"/>
            </p:cNvSpPr>
            <p:nvPr/>
          </p:nvSpPr>
          <p:spPr bwMode="auto">
            <a:xfrm>
              <a:off x="7344" y="0"/>
              <a:ext cx="4896" cy="395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lIns="365760" tIns="182880" rIns="182880" bIns="182880" anchor="b"/>
            <a:lstStyle/>
            <a:p>
              <a:endParaRPr lang="fr-FR" i="1"/>
            </a:p>
          </p:txBody>
        </p:sp>
        <p:sp>
          <p:nvSpPr>
            <p:cNvPr id="8201" name="Rectangle 9"/>
            <p:cNvSpPr>
              <a:spLocks noChangeArrowheads="1"/>
            </p:cNvSpPr>
            <p:nvPr/>
          </p:nvSpPr>
          <p:spPr bwMode="auto">
            <a:xfrm>
              <a:off x="7329" y="10658"/>
              <a:ext cx="4889" cy="446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lIns="365760" tIns="182880" rIns="182880" bIns="182880" anchor="b"/>
            <a:lstStyle/>
            <a:p>
              <a:endParaRPr lang="fr-FR" sz="1100" b="1">
                <a:solidFill>
                  <a:srgbClr val="FFFFFF"/>
                </a:solidFill>
                <a:latin typeface="Calibri" pitchFamily="34" charset="0"/>
              </a:endParaRPr>
            </a:p>
            <a:p>
              <a:endParaRPr lang="fr-FR"/>
            </a:p>
          </p:txBody>
        </p:sp>
      </p:grp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>
              <a:latin typeface="Bradley Hand ITC" pitchFamily="66" charset="0"/>
            </a:endParaRPr>
          </a:p>
          <a:p>
            <a:r>
              <a:rPr lang="fr-FR">
                <a:latin typeface="Bradley Hand ITC" pitchFamily="66" charset="0"/>
              </a:rPr>
              <a:t>Coton bio.</a:t>
            </a:r>
          </a:p>
          <a:p>
            <a:r>
              <a:rPr lang="fr-FR">
                <a:latin typeface="Bradley Hand ITC" pitchFamily="66" charset="0"/>
              </a:rPr>
              <a:t>Fibre de bambou.</a:t>
            </a:r>
          </a:p>
          <a:p>
            <a:r>
              <a:rPr lang="fr-FR">
                <a:latin typeface="Bradley Hand ITC" pitchFamily="66" charset="0"/>
              </a:rPr>
              <a:t>Lin bio. </a:t>
            </a:r>
          </a:p>
          <a:p>
            <a:r>
              <a:rPr lang="fr-FR">
                <a:latin typeface="Bradley Hand ITC" pitchFamily="66" charset="0"/>
              </a:rPr>
              <a:t>Soie bio.</a:t>
            </a:r>
          </a:p>
          <a:p>
            <a:r>
              <a:rPr lang="fr-FR">
                <a:latin typeface="Bradley Hand ITC" pitchFamily="66" charset="0"/>
              </a:rPr>
              <a:t>Caoutchouc  bio (sève de pin).</a:t>
            </a:r>
          </a:p>
          <a:p>
            <a:r>
              <a:rPr lang="fr-FR">
                <a:latin typeface="Bradley Hand ITC" pitchFamily="66" charset="0"/>
              </a:rPr>
              <a:t>Lempur (pin blanc du Canada).</a:t>
            </a:r>
          </a:p>
          <a:p>
            <a:endParaRPr lang="fr-FR">
              <a:latin typeface="Bradley Hand ITC" pitchFamily="66" charset="0"/>
            </a:endParaRPr>
          </a:p>
        </p:txBody>
      </p:sp>
      <p:sp>
        <p:nvSpPr>
          <p:cNvPr id="8203" name="Rectangle 11"/>
          <p:cNvSpPr>
            <a:spLocks noChangeArrowheads="1"/>
          </p:cNvSpPr>
          <p:nvPr/>
        </p:nvSpPr>
        <p:spPr bwMode="auto">
          <a:xfrm>
            <a:off x="0" y="404813"/>
            <a:ext cx="7380288" cy="654050"/>
          </a:xfrm>
          <a:prstGeom prst="rect">
            <a:avLst/>
          </a:prstGeom>
          <a:solidFill>
            <a:srgbClr val="4F81BD"/>
          </a:solidFill>
          <a:ln w="12700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lIns="182880" rIns="182880" anchor="ctr">
            <a:spAutoFit/>
          </a:bodyPr>
          <a:lstStyle/>
          <a:p>
            <a:pPr algn="ctr"/>
            <a:r>
              <a:rPr lang="fr-FR" sz="3600">
                <a:solidFill>
                  <a:srgbClr val="FFFFFF"/>
                </a:solidFill>
                <a:latin typeface="Matisse ITC" pitchFamily="82" charset="0"/>
              </a:rPr>
              <a:t>LES MATERIAUX</a:t>
            </a:r>
            <a:endParaRPr lang="fr-FR">
              <a:latin typeface="Matisse ITC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172" name="Group 4"/>
          <p:cNvGrpSpPr>
            <a:grpSpLocks/>
          </p:cNvGrpSpPr>
          <p:nvPr/>
        </p:nvGrpSpPr>
        <p:grpSpPr bwMode="auto">
          <a:xfrm>
            <a:off x="6119813" y="0"/>
            <a:ext cx="3024187" cy="6858000"/>
            <a:chOff x="7329" y="0"/>
            <a:chExt cx="4911" cy="15840"/>
          </a:xfrm>
        </p:grpSpPr>
        <p:grpSp>
          <p:nvGrpSpPr>
            <p:cNvPr id="7173" name="Group 5"/>
            <p:cNvGrpSpPr>
              <a:grpSpLocks/>
            </p:cNvGrpSpPr>
            <p:nvPr/>
          </p:nvGrpSpPr>
          <p:grpSpPr bwMode="auto">
            <a:xfrm>
              <a:off x="7344" y="0"/>
              <a:ext cx="4896" cy="15840"/>
              <a:chOff x="7560" y="0"/>
              <a:chExt cx="4700" cy="15840"/>
            </a:xfrm>
          </p:grpSpPr>
          <p:sp>
            <p:nvSpPr>
              <p:cNvPr id="7174" name="Rectangle 6"/>
              <p:cNvSpPr>
                <a:spLocks noChangeArrowheads="1"/>
              </p:cNvSpPr>
              <p:nvPr/>
            </p:nvSpPr>
            <p:spPr bwMode="auto">
              <a:xfrm>
                <a:off x="7755" y="0"/>
                <a:ext cx="4505" cy="15840"/>
              </a:xfrm>
              <a:prstGeom prst="rect">
                <a:avLst/>
              </a:prstGeom>
              <a:solidFill>
                <a:srgbClr val="9BBB59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7175" name="Rectangle 7"/>
              <p:cNvSpPr>
                <a:spLocks noChangeArrowheads="1"/>
              </p:cNvSpPr>
              <p:nvPr/>
            </p:nvSpPr>
            <p:spPr bwMode="auto">
              <a:xfrm>
                <a:off x="7560" y="8"/>
                <a:ext cx="195" cy="15825"/>
              </a:xfrm>
              <a:prstGeom prst="rect">
                <a:avLst/>
              </a:prstGeom>
              <a:pattFill prst="ltVert">
                <a:fgClr>
                  <a:srgbClr val="9BBB59">
                    <a:alpha val="80000"/>
                  </a:srgbClr>
                </a:fgClr>
                <a:bgClr>
                  <a:srgbClr val="FFFFFF">
                    <a:alpha val="80000"/>
                  </a:srgbClr>
                </a:bgClr>
              </a:pattFill>
              <a:ln w="12700">
                <a:noFill/>
                <a:miter lim="800000"/>
                <a:headEnd/>
                <a:tailEnd/>
              </a:ln>
              <a:effectLst/>
            </p:spPr>
            <p:txBody>
              <a:bodyPr anchor="ctr"/>
              <a:lstStyle/>
              <a:p>
                <a:endParaRPr lang="fr-FR"/>
              </a:p>
            </p:txBody>
          </p:sp>
        </p:grpSp>
        <p:sp>
          <p:nvSpPr>
            <p:cNvPr id="7176" name="Rectangle 8"/>
            <p:cNvSpPr>
              <a:spLocks noChangeArrowheads="1"/>
            </p:cNvSpPr>
            <p:nvPr/>
          </p:nvSpPr>
          <p:spPr bwMode="auto">
            <a:xfrm>
              <a:off x="7344" y="0"/>
              <a:ext cx="4896" cy="395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lIns="365760" tIns="182880" rIns="182880" bIns="182880" anchor="b"/>
            <a:lstStyle/>
            <a:p>
              <a:endParaRPr lang="fr-FR" i="1"/>
            </a:p>
          </p:txBody>
        </p:sp>
        <p:sp>
          <p:nvSpPr>
            <p:cNvPr id="7177" name="Rectangle 9"/>
            <p:cNvSpPr>
              <a:spLocks noChangeArrowheads="1"/>
            </p:cNvSpPr>
            <p:nvPr/>
          </p:nvSpPr>
          <p:spPr bwMode="auto">
            <a:xfrm>
              <a:off x="7329" y="10658"/>
              <a:ext cx="4889" cy="446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lIns="365760" tIns="182880" rIns="182880" bIns="182880" anchor="b"/>
            <a:lstStyle/>
            <a:p>
              <a:endParaRPr lang="fr-FR" sz="1100" b="1">
                <a:solidFill>
                  <a:srgbClr val="FFFFFF"/>
                </a:solidFill>
                <a:latin typeface="Calibri" pitchFamily="34" charset="0"/>
              </a:endParaRPr>
            </a:p>
            <a:p>
              <a:endParaRPr lang="fr-FR"/>
            </a:p>
          </p:txBody>
        </p:sp>
      </p:grp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 b="1" u="sng">
              <a:latin typeface="Bradley Hand ITC" pitchFamily="66" charset="0"/>
            </a:endParaRPr>
          </a:p>
          <a:p>
            <a:r>
              <a:rPr lang="fr-FR" b="1" u="sng">
                <a:latin typeface="Bradley Hand ITC" pitchFamily="66" charset="0"/>
              </a:rPr>
              <a:t>Stratégie intensive</a:t>
            </a:r>
            <a:r>
              <a:rPr lang="fr-FR">
                <a:latin typeface="Bradley Hand ITC" pitchFamily="66" charset="0"/>
              </a:rPr>
              <a:t> : </a:t>
            </a:r>
          </a:p>
          <a:p>
            <a:pPr lvl="1"/>
            <a:r>
              <a:rPr lang="fr-FR" sz="3200">
                <a:latin typeface="Bradley Hand ITC" pitchFamily="66" charset="0"/>
              </a:rPr>
              <a:t>Adapté au lancement d’un produit.</a:t>
            </a:r>
          </a:p>
          <a:p>
            <a:pPr lvl="1"/>
            <a:r>
              <a:rPr lang="fr-FR" sz="3200">
                <a:latin typeface="Bradley Hand ITC" pitchFamily="66" charset="0"/>
              </a:rPr>
              <a:t>Répétition pour marquer les gens.</a:t>
            </a:r>
          </a:p>
          <a:p>
            <a:pPr lvl="1"/>
            <a:r>
              <a:rPr lang="fr-FR" sz="3200">
                <a:latin typeface="Bradley Hand ITC" pitchFamily="66" charset="0"/>
              </a:rPr>
              <a:t>Toucher le plus large public.</a:t>
            </a:r>
          </a:p>
          <a:p>
            <a:pPr lvl="1"/>
            <a:endParaRPr lang="fr-FR" sz="3200">
              <a:latin typeface="Bradley Hand ITC" pitchFamily="66" charset="0"/>
            </a:endParaRPr>
          </a:p>
          <a:p>
            <a:pPr lvl="1"/>
            <a:endParaRPr lang="fr-FR" sz="3200">
              <a:latin typeface="Bradley Hand ITC" pitchFamily="66" charset="0"/>
            </a:endParaRPr>
          </a:p>
          <a:p>
            <a:pPr lvl="1"/>
            <a:endParaRPr lang="fr-FR"/>
          </a:p>
          <a:p>
            <a:pPr lvl="1"/>
            <a:endParaRPr lang="fr-FR"/>
          </a:p>
        </p:txBody>
      </p:sp>
      <p:sp>
        <p:nvSpPr>
          <p:cNvPr id="7179" name="Rectangle 11"/>
          <p:cNvSpPr>
            <a:spLocks noChangeArrowheads="1"/>
          </p:cNvSpPr>
          <p:nvPr/>
        </p:nvSpPr>
        <p:spPr bwMode="auto">
          <a:xfrm>
            <a:off x="0" y="404813"/>
            <a:ext cx="7380288" cy="654050"/>
          </a:xfrm>
          <a:prstGeom prst="rect">
            <a:avLst/>
          </a:prstGeom>
          <a:solidFill>
            <a:srgbClr val="4F81BD"/>
          </a:solidFill>
          <a:ln w="12700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lIns="182880" rIns="182880" anchor="ctr">
            <a:spAutoFit/>
          </a:bodyPr>
          <a:lstStyle/>
          <a:p>
            <a:pPr algn="ctr"/>
            <a:r>
              <a:rPr lang="fr-FR" sz="3600">
                <a:solidFill>
                  <a:srgbClr val="FFFFFF"/>
                </a:solidFill>
                <a:latin typeface="Matisse ITC" pitchFamily="82" charset="0"/>
              </a:rPr>
              <a:t>PLAN MEDIA</a:t>
            </a:r>
            <a:endParaRPr lang="fr-FR">
              <a:latin typeface="Matisse ITC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220" name="Group 4"/>
          <p:cNvGrpSpPr>
            <a:grpSpLocks/>
          </p:cNvGrpSpPr>
          <p:nvPr/>
        </p:nvGrpSpPr>
        <p:grpSpPr bwMode="auto">
          <a:xfrm>
            <a:off x="6119813" y="0"/>
            <a:ext cx="3024187" cy="6858000"/>
            <a:chOff x="7329" y="0"/>
            <a:chExt cx="4911" cy="15840"/>
          </a:xfrm>
        </p:grpSpPr>
        <p:grpSp>
          <p:nvGrpSpPr>
            <p:cNvPr id="9221" name="Group 5"/>
            <p:cNvGrpSpPr>
              <a:grpSpLocks/>
            </p:cNvGrpSpPr>
            <p:nvPr/>
          </p:nvGrpSpPr>
          <p:grpSpPr bwMode="auto">
            <a:xfrm>
              <a:off x="7344" y="0"/>
              <a:ext cx="4896" cy="15840"/>
              <a:chOff x="7560" y="0"/>
              <a:chExt cx="4700" cy="15840"/>
            </a:xfrm>
          </p:grpSpPr>
          <p:sp>
            <p:nvSpPr>
              <p:cNvPr id="9222" name="Rectangle 6"/>
              <p:cNvSpPr>
                <a:spLocks noChangeArrowheads="1"/>
              </p:cNvSpPr>
              <p:nvPr/>
            </p:nvSpPr>
            <p:spPr bwMode="auto">
              <a:xfrm>
                <a:off x="7755" y="0"/>
                <a:ext cx="4505" cy="15840"/>
              </a:xfrm>
              <a:prstGeom prst="rect">
                <a:avLst/>
              </a:prstGeom>
              <a:solidFill>
                <a:srgbClr val="9BBB59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9223" name="Rectangle 7"/>
              <p:cNvSpPr>
                <a:spLocks noChangeArrowheads="1"/>
              </p:cNvSpPr>
              <p:nvPr/>
            </p:nvSpPr>
            <p:spPr bwMode="auto">
              <a:xfrm>
                <a:off x="7560" y="8"/>
                <a:ext cx="195" cy="15825"/>
              </a:xfrm>
              <a:prstGeom prst="rect">
                <a:avLst/>
              </a:prstGeom>
              <a:pattFill prst="ltVert">
                <a:fgClr>
                  <a:srgbClr val="9BBB59">
                    <a:alpha val="80000"/>
                  </a:srgbClr>
                </a:fgClr>
                <a:bgClr>
                  <a:srgbClr val="FFFFFF">
                    <a:alpha val="80000"/>
                  </a:srgbClr>
                </a:bgClr>
              </a:pattFill>
              <a:ln w="12700">
                <a:noFill/>
                <a:miter lim="800000"/>
                <a:headEnd/>
                <a:tailEnd/>
              </a:ln>
              <a:effectLst/>
            </p:spPr>
            <p:txBody>
              <a:bodyPr anchor="ctr"/>
              <a:lstStyle/>
              <a:p>
                <a:endParaRPr lang="fr-FR"/>
              </a:p>
            </p:txBody>
          </p:sp>
        </p:grpSp>
        <p:sp>
          <p:nvSpPr>
            <p:cNvPr id="9224" name="Rectangle 8"/>
            <p:cNvSpPr>
              <a:spLocks noChangeArrowheads="1"/>
            </p:cNvSpPr>
            <p:nvPr/>
          </p:nvSpPr>
          <p:spPr bwMode="auto">
            <a:xfrm>
              <a:off x="7344" y="0"/>
              <a:ext cx="4896" cy="395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lIns="365760" tIns="182880" rIns="182880" bIns="182880" anchor="b"/>
            <a:lstStyle/>
            <a:p>
              <a:endParaRPr lang="fr-FR" i="1"/>
            </a:p>
          </p:txBody>
        </p:sp>
        <p:sp>
          <p:nvSpPr>
            <p:cNvPr id="9225" name="Rectangle 9"/>
            <p:cNvSpPr>
              <a:spLocks noChangeArrowheads="1"/>
            </p:cNvSpPr>
            <p:nvPr/>
          </p:nvSpPr>
          <p:spPr bwMode="auto">
            <a:xfrm>
              <a:off x="7329" y="10658"/>
              <a:ext cx="4889" cy="446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lIns="365760" tIns="182880" rIns="182880" bIns="182880" anchor="b"/>
            <a:lstStyle/>
            <a:p>
              <a:endParaRPr lang="fr-FR" sz="1100" b="1">
                <a:solidFill>
                  <a:srgbClr val="FFFFFF"/>
                </a:solidFill>
                <a:latin typeface="Calibri" pitchFamily="34" charset="0"/>
              </a:endParaRPr>
            </a:p>
            <a:p>
              <a:endParaRPr lang="fr-FR"/>
            </a:p>
          </p:txBody>
        </p:sp>
      </p:grp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  <a:p>
            <a:r>
              <a:rPr lang="fr-FR" b="1" u="sng">
                <a:latin typeface="Bradley Hand ITC" pitchFamily="66" charset="0"/>
              </a:rPr>
              <a:t>Magazines</a:t>
            </a:r>
            <a:r>
              <a:rPr lang="fr-FR">
                <a:latin typeface="Bradley Hand ITC" pitchFamily="66" charset="0"/>
              </a:rPr>
              <a:t> (mode, spécialisé dans le bio):</a:t>
            </a:r>
          </a:p>
          <a:p>
            <a:pPr lvl="1"/>
            <a:r>
              <a:rPr lang="fr-FR" sz="3200">
                <a:latin typeface="Bradley Hand ITC" pitchFamily="66" charset="0"/>
              </a:rPr>
              <a:t>Vitrine pour la clientèle féminine.</a:t>
            </a:r>
          </a:p>
          <a:p>
            <a:pPr lvl="1"/>
            <a:r>
              <a:rPr lang="fr-FR" sz="3200">
                <a:latin typeface="Bradley Hand ITC" pitchFamily="66" charset="0"/>
              </a:rPr>
              <a:t>Image d’entreprise citoyenne et sensible à l’environnement.</a:t>
            </a:r>
          </a:p>
          <a:p>
            <a:pPr lvl="1"/>
            <a:r>
              <a:rPr lang="fr-FR" sz="3200">
                <a:latin typeface="Bradley Hand ITC" pitchFamily="66" charset="0"/>
              </a:rPr>
              <a:t>Publicité en papier recyclé.</a:t>
            </a:r>
          </a:p>
        </p:txBody>
      </p:sp>
      <p:sp>
        <p:nvSpPr>
          <p:cNvPr id="9227" name="Rectangle 11"/>
          <p:cNvSpPr>
            <a:spLocks noChangeArrowheads="1"/>
          </p:cNvSpPr>
          <p:nvPr/>
        </p:nvSpPr>
        <p:spPr bwMode="auto">
          <a:xfrm>
            <a:off x="0" y="404813"/>
            <a:ext cx="7380288" cy="654050"/>
          </a:xfrm>
          <a:prstGeom prst="rect">
            <a:avLst/>
          </a:prstGeom>
          <a:solidFill>
            <a:srgbClr val="4F81BD"/>
          </a:solidFill>
          <a:ln w="12700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lIns="182880" rIns="182880" anchor="ctr">
            <a:spAutoFit/>
          </a:bodyPr>
          <a:lstStyle/>
          <a:p>
            <a:pPr algn="ctr"/>
            <a:r>
              <a:rPr lang="fr-FR" sz="3600">
                <a:solidFill>
                  <a:srgbClr val="FFFFFF"/>
                </a:solidFill>
                <a:latin typeface="Matisse ITC" pitchFamily="82" charset="0"/>
              </a:rPr>
              <a:t>PLAN MEDIA</a:t>
            </a:r>
            <a:endParaRPr lang="fr-FR">
              <a:latin typeface="Matisse ITC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44" name="Group 4"/>
          <p:cNvGrpSpPr>
            <a:grpSpLocks/>
          </p:cNvGrpSpPr>
          <p:nvPr/>
        </p:nvGrpSpPr>
        <p:grpSpPr bwMode="auto">
          <a:xfrm>
            <a:off x="6119813" y="0"/>
            <a:ext cx="3024187" cy="6858000"/>
            <a:chOff x="7329" y="0"/>
            <a:chExt cx="4911" cy="15840"/>
          </a:xfrm>
        </p:grpSpPr>
        <p:grpSp>
          <p:nvGrpSpPr>
            <p:cNvPr id="10245" name="Group 5"/>
            <p:cNvGrpSpPr>
              <a:grpSpLocks/>
            </p:cNvGrpSpPr>
            <p:nvPr/>
          </p:nvGrpSpPr>
          <p:grpSpPr bwMode="auto">
            <a:xfrm>
              <a:off x="7344" y="0"/>
              <a:ext cx="4896" cy="15840"/>
              <a:chOff x="7560" y="0"/>
              <a:chExt cx="4700" cy="15840"/>
            </a:xfrm>
          </p:grpSpPr>
          <p:sp>
            <p:nvSpPr>
              <p:cNvPr id="10246" name="Rectangle 6"/>
              <p:cNvSpPr>
                <a:spLocks noChangeArrowheads="1"/>
              </p:cNvSpPr>
              <p:nvPr/>
            </p:nvSpPr>
            <p:spPr bwMode="auto">
              <a:xfrm>
                <a:off x="7755" y="0"/>
                <a:ext cx="4505" cy="15840"/>
              </a:xfrm>
              <a:prstGeom prst="rect">
                <a:avLst/>
              </a:prstGeom>
              <a:solidFill>
                <a:srgbClr val="9BBB59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0247" name="Rectangle 7"/>
              <p:cNvSpPr>
                <a:spLocks noChangeArrowheads="1"/>
              </p:cNvSpPr>
              <p:nvPr/>
            </p:nvSpPr>
            <p:spPr bwMode="auto">
              <a:xfrm>
                <a:off x="7560" y="8"/>
                <a:ext cx="195" cy="15825"/>
              </a:xfrm>
              <a:prstGeom prst="rect">
                <a:avLst/>
              </a:prstGeom>
              <a:pattFill prst="ltVert">
                <a:fgClr>
                  <a:srgbClr val="9BBB59">
                    <a:alpha val="80000"/>
                  </a:srgbClr>
                </a:fgClr>
                <a:bgClr>
                  <a:srgbClr val="FFFFFF">
                    <a:alpha val="80000"/>
                  </a:srgbClr>
                </a:bgClr>
              </a:pattFill>
              <a:ln w="12700">
                <a:noFill/>
                <a:miter lim="800000"/>
                <a:headEnd/>
                <a:tailEnd/>
              </a:ln>
              <a:effectLst/>
            </p:spPr>
            <p:txBody>
              <a:bodyPr anchor="ctr"/>
              <a:lstStyle/>
              <a:p>
                <a:endParaRPr lang="fr-FR"/>
              </a:p>
            </p:txBody>
          </p:sp>
        </p:grpSp>
        <p:sp>
          <p:nvSpPr>
            <p:cNvPr id="10248" name="Rectangle 8"/>
            <p:cNvSpPr>
              <a:spLocks noChangeArrowheads="1"/>
            </p:cNvSpPr>
            <p:nvPr/>
          </p:nvSpPr>
          <p:spPr bwMode="auto">
            <a:xfrm>
              <a:off x="7344" y="0"/>
              <a:ext cx="4896" cy="395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lIns="365760" tIns="182880" rIns="182880" bIns="182880" anchor="b"/>
            <a:lstStyle/>
            <a:p>
              <a:endParaRPr lang="fr-FR" i="1"/>
            </a:p>
          </p:txBody>
        </p:sp>
        <p:sp>
          <p:nvSpPr>
            <p:cNvPr id="10249" name="Rectangle 9"/>
            <p:cNvSpPr>
              <a:spLocks noChangeArrowheads="1"/>
            </p:cNvSpPr>
            <p:nvPr/>
          </p:nvSpPr>
          <p:spPr bwMode="auto">
            <a:xfrm>
              <a:off x="7329" y="10658"/>
              <a:ext cx="4889" cy="446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lIns="365760" tIns="182880" rIns="182880" bIns="182880" anchor="b"/>
            <a:lstStyle/>
            <a:p>
              <a:endParaRPr lang="fr-FR" sz="1100" b="1">
                <a:solidFill>
                  <a:srgbClr val="FFFFFF"/>
                </a:solidFill>
                <a:latin typeface="Calibri" pitchFamily="34" charset="0"/>
              </a:endParaRPr>
            </a:p>
            <a:p>
              <a:endParaRPr lang="fr-FR"/>
            </a:p>
          </p:txBody>
        </p:sp>
      </p:grp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  <a:p>
            <a:r>
              <a:rPr lang="fr-FR" b="1" u="sng">
                <a:latin typeface="Bradley Hand ITC" pitchFamily="66" charset="0"/>
              </a:rPr>
              <a:t>Internet</a:t>
            </a:r>
            <a:r>
              <a:rPr lang="fr-FR">
                <a:latin typeface="Bradley Hand ITC" pitchFamily="66" charset="0"/>
              </a:rPr>
              <a:t>:</a:t>
            </a:r>
          </a:p>
          <a:p>
            <a:pPr lvl="1"/>
            <a:r>
              <a:rPr lang="fr-FR" sz="3200">
                <a:latin typeface="Bradley Hand ITC" pitchFamily="66" charset="0"/>
              </a:rPr>
              <a:t>Banderoles sur sites communautaires.(facebook, blog, forum).</a:t>
            </a:r>
          </a:p>
          <a:p>
            <a:pPr lvl="1"/>
            <a:r>
              <a:rPr lang="fr-FR" sz="3200">
                <a:latin typeface="Bradley Hand ITC" pitchFamily="66" charset="0"/>
              </a:rPr>
              <a:t>Sites spécialisés.</a:t>
            </a:r>
          </a:p>
          <a:p>
            <a:pPr lvl="1"/>
            <a:r>
              <a:rPr lang="fr-FR" sz="3200">
                <a:latin typeface="Bradley Hand ITC" pitchFamily="66" charset="0"/>
              </a:rPr>
              <a:t>Media peu couteux</a:t>
            </a:r>
          </a:p>
          <a:p>
            <a:pPr lvl="1"/>
            <a:r>
              <a:rPr lang="fr-FR" sz="3200">
                <a:latin typeface="Bradley Hand ITC" pitchFamily="66" charset="0"/>
              </a:rPr>
              <a:t>En vogue actuellement.</a:t>
            </a:r>
          </a:p>
          <a:p>
            <a:pPr lvl="1"/>
            <a:endParaRPr lang="fr-FR"/>
          </a:p>
        </p:txBody>
      </p:sp>
      <p:sp>
        <p:nvSpPr>
          <p:cNvPr id="10251" name="Rectangle 11"/>
          <p:cNvSpPr>
            <a:spLocks noChangeArrowheads="1"/>
          </p:cNvSpPr>
          <p:nvPr/>
        </p:nvSpPr>
        <p:spPr bwMode="auto">
          <a:xfrm>
            <a:off x="0" y="404813"/>
            <a:ext cx="7380288" cy="654050"/>
          </a:xfrm>
          <a:prstGeom prst="rect">
            <a:avLst/>
          </a:prstGeom>
          <a:solidFill>
            <a:srgbClr val="4F81BD"/>
          </a:solidFill>
          <a:ln w="12700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lIns="182880" rIns="182880" anchor="ctr">
            <a:spAutoFit/>
          </a:bodyPr>
          <a:lstStyle/>
          <a:p>
            <a:pPr algn="ctr"/>
            <a:r>
              <a:rPr lang="fr-FR" sz="3600">
                <a:solidFill>
                  <a:srgbClr val="FFFFFF"/>
                </a:solidFill>
                <a:latin typeface="Matisse ITC" pitchFamily="82" charset="0"/>
              </a:rPr>
              <a:t>PLAN MEDIA</a:t>
            </a:r>
            <a:endParaRPr lang="fr-FR">
              <a:latin typeface="Matisse ITC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dèle par défaut">
  <a:themeElements>
    <a:clrScheme name="Modèle par défau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Modèle par défau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Modèle par défau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134</TotalTime>
  <Words>362</Words>
  <Application>Microsoft Office PowerPoint</Application>
  <PresentationFormat>Affichage à l'écran (4:3)</PresentationFormat>
  <Paragraphs>106</Paragraphs>
  <Slides>13</Slides>
  <Notes>13</Notes>
  <HiddenSlides>0</HiddenSlides>
  <MMClips>0</MMClips>
  <ScaleCrop>false</ScaleCrop>
  <HeadingPairs>
    <vt:vector size="6" baseType="variant">
      <vt:variant>
        <vt:lpstr>Polices utilisées</vt:lpstr>
      </vt:variant>
      <vt:variant>
        <vt:i4>7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13</vt:i4>
      </vt:variant>
    </vt:vector>
  </HeadingPairs>
  <TitlesOfParts>
    <vt:vector size="21" baseType="lpstr">
      <vt:lpstr>Arial</vt:lpstr>
      <vt:lpstr>Bradley Hand ITC</vt:lpstr>
      <vt:lpstr>Cambria</vt:lpstr>
      <vt:lpstr>Calibri</vt:lpstr>
      <vt:lpstr>Matisse ITC</vt:lpstr>
      <vt:lpstr>GlooGun</vt:lpstr>
      <vt:lpstr>Arial Black</vt:lpstr>
      <vt:lpstr>Modèle par défaut</vt:lpstr>
      <vt:lpstr>Diapositive 1</vt:lpstr>
      <vt:lpstr>Diapositive 2</vt:lpstr>
      <vt:lpstr>Diapositive 3</vt:lpstr>
      <vt:lpstr>Diapositive 4</vt:lpstr>
      <vt:lpstr>Diapositive 5</vt:lpstr>
      <vt:lpstr>Diapositive 6</vt:lpstr>
      <vt:lpstr>Diapositive 7</vt:lpstr>
      <vt:lpstr>Diapositive 8</vt:lpstr>
      <vt:lpstr>Diapositive 9</vt:lpstr>
      <vt:lpstr>Diapositive 10</vt:lpstr>
      <vt:lpstr>Diapositive 11</vt:lpstr>
      <vt:lpstr>Diapositive 12</vt:lpstr>
      <vt:lpstr>Diapositive 13</vt:lpstr>
    </vt:vector>
  </TitlesOfParts>
  <Company>X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X</dc:creator>
  <cp:lastModifiedBy>mikael cabon</cp:lastModifiedBy>
  <cp:revision>12</cp:revision>
  <dcterms:created xsi:type="dcterms:W3CDTF">2008-10-03T20:59:14Z</dcterms:created>
  <dcterms:modified xsi:type="dcterms:W3CDTF">2009-09-30T16:39:06Z</dcterms:modified>
</cp:coreProperties>
</file>