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FF"/>
    <a:srgbClr val="3399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B062E-1DBD-4F29-B190-7E5875435405}" type="datetimeFigureOut">
              <a:rPr lang="fr-FR" smtClean="0"/>
              <a:t>30/09/2009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7017F-6819-4EAA-B87C-220950AED00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017F-6819-4EAA-B87C-220950AED00D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C7EA0-16F3-46A0-8B8C-6F42897669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0887B-993D-4AD5-83C5-51A94419D3A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00E28-7C15-4288-A2BB-7128DB5BE26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4A2A2-D2B7-4CFA-A091-3C2249A7DD1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E9EB8-CF20-43F4-A92D-3C6F9A6D822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B81E-469E-4833-8178-3C25CA2E3A6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EF0F9-67F5-471A-B4CF-821172D4C9F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45187-5773-4B1E-815D-9C4432F6B8D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B1154-CDBF-4368-AC91-7EF95CB986F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4E8B9-50A9-4DB6-8389-C34E17B9716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0C492-C46C-4D86-9A81-EC572E0B674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A66DF2-6F09-4C2B-B215-B03B80621623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49725"/>
            <a:ext cx="5895975" cy="1752600"/>
          </a:xfrm>
        </p:spPr>
        <p:txBody>
          <a:bodyPr/>
          <a:lstStyle/>
          <a:p>
            <a:r>
              <a:rPr lang="fr-FR" b="1">
                <a:latin typeface="Bradley Hand ITC" pitchFamily="66" charset="0"/>
              </a:rPr>
              <a:t>« La nature à fleur de peau… »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6119813" y="0"/>
            <a:ext cx="3024187" cy="6858000"/>
            <a:chOff x="7329" y="0"/>
            <a:chExt cx="4911" cy="15840"/>
          </a:xfrm>
        </p:grpSpPr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r>
                <a:rPr lang="fr-FR" sz="4800" b="1" i="1">
                  <a:solidFill>
                    <a:srgbClr val="FFFFFF"/>
                  </a:solidFill>
                  <a:latin typeface="Cambria" pitchFamily="18" charset="0"/>
                </a:rPr>
                <a:t>2008</a:t>
              </a:r>
              <a:endParaRPr lang="fr-FR" i="1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r>
                <a:rPr lang="fr-FR" sz="1100" b="1">
                  <a:solidFill>
                    <a:srgbClr val="FFFFFF"/>
                  </a:solidFill>
                  <a:latin typeface="Calibri" pitchFamily="34" charset="0"/>
                </a:rPr>
                <a:t>Carine BARANGER</a:t>
              </a:r>
            </a:p>
            <a:p>
              <a:r>
                <a:rPr lang="fr-FR" sz="1100" b="1">
                  <a:solidFill>
                    <a:srgbClr val="FFFFFF"/>
                  </a:solidFill>
                  <a:latin typeface="Calibri" pitchFamily="34" charset="0"/>
                </a:rPr>
                <a:t>Kévin CLOAREC</a:t>
              </a:r>
            </a:p>
            <a:p>
              <a:r>
                <a:rPr lang="fr-FR" sz="1100" b="1">
                  <a:solidFill>
                    <a:srgbClr val="FFFFFF"/>
                  </a:solidFill>
                  <a:latin typeface="Calibri" pitchFamily="34" charset="0"/>
                </a:rPr>
                <a:t>David HUMILY</a:t>
              </a:r>
            </a:p>
            <a:p>
              <a:r>
                <a:rPr lang="fr-FR" sz="1100" b="1">
                  <a:solidFill>
                    <a:srgbClr val="FFFFFF"/>
                  </a:solidFill>
                  <a:latin typeface="Calibri" pitchFamily="34" charset="0"/>
                </a:rPr>
                <a:t>Pascaline SAMSON</a:t>
              </a:r>
            </a:p>
            <a:p>
              <a:endParaRPr lang="fr-FR"/>
            </a:p>
          </p:txBody>
        </p:sp>
      </p:grpSp>
      <p:pic>
        <p:nvPicPr>
          <p:cNvPr id="2058" name="Picture 1" descr="mo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3213100"/>
            <a:ext cx="2266950" cy="1889125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2276475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ENAYA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6119813" y="0"/>
            <a:ext cx="3024187" cy="6858000"/>
            <a:chOff x="7329" y="0"/>
            <a:chExt cx="4911" cy="15840"/>
          </a:xfrm>
        </p:grpSpPr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i="1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sz="1100" b="1">
                <a:solidFill>
                  <a:srgbClr val="FFFFFF"/>
                </a:solidFill>
                <a:latin typeface="Calibri" pitchFamily="34" charset="0"/>
              </a:endParaRPr>
            </a:p>
            <a:p>
              <a:endParaRPr lang="fr-FR"/>
            </a:p>
          </p:txBody>
        </p:sp>
      </p:grp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u="sng">
                <a:latin typeface="Bradley Hand ITC" pitchFamily="66" charset="0"/>
              </a:rPr>
              <a:t>Publicité extérieure</a:t>
            </a:r>
            <a:r>
              <a:rPr lang="fr-FR">
                <a:latin typeface="Bradley Hand ITC" pitchFamily="66" charset="0"/>
              </a:rPr>
              <a:t>:</a:t>
            </a:r>
          </a:p>
          <a:p>
            <a:pPr lvl="1"/>
            <a:r>
              <a:rPr lang="fr-FR" sz="3200">
                <a:latin typeface="Bradley Hand ITC" pitchFamily="66" charset="0"/>
              </a:rPr>
              <a:t>Campagne intensive, ponctuelle, de courte durée.</a:t>
            </a:r>
          </a:p>
          <a:p>
            <a:pPr lvl="1"/>
            <a:r>
              <a:rPr lang="fr-FR" sz="3200">
                <a:latin typeface="Bradley Hand ITC" pitchFamily="66" charset="0"/>
              </a:rPr>
              <a:t>Visuel efficace, vu par un grand nombre.</a:t>
            </a:r>
          </a:p>
          <a:p>
            <a:pPr lvl="1"/>
            <a:r>
              <a:rPr lang="fr-FR" sz="3200">
                <a:latin typeface="Bradley Hand ITC" pitchFamily="66" charset="0"/>
              </a:rPr>
              <a:t>Ciblage géographique ou national.</a:t>
            </a:r>
          </a:p>
          <a:p>
            <a:pPr lvl="1"/>
            <a:r>
              <a:rPr lang="fr-FR" sz="3200">
                <a:latin typeface="Bradley Hand ITC" pitchFamily="66" charset="0"/>
              </a:rPr>
              <a:t>Grande variété de support.</a:t>
            </a:r>
          </a:p>
          <a:p>
            <a:pPr>
              <a:buFontTx/>
              <a:buNone/>
            </a:pPr>
            <a:r>
              <a:rPr lang="fr-FR">
                <a:latin typeface="Bradley Hand ITC" pitchFamily="66" charset="0"/>
              </a:rPr>
              <a:t>(Affichage 4x3, abris de bus, stations de trains, métro, bus, sucette)</a:t>
            </a:r>
            <a:endParaRPr lang="fr-FR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404813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PLAN MEDIA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6119813" y="0"/>
            <a:ext cx="3024187" cy="6858000"/>
            <a:chOff x="7329" y="0"/>
            <a:chExt cx="4911" cy="15840"/>
          </a:xfrm>
        </p:grpSpPr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12295" name="Rectangle 7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96" name="Rectangle 8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i="1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sz="1100" b="1">
                <a:solidFill>
                  <a:srgbClr val="FFFFFF"/>
                </a:solidFill>
                <a:latin typeface="Calibri" pitchFamily="34" charset="0"/>
              </a:endParaRPr>
            </a:p>
            <a:p>
              <a:endParaRPr lang="fr-FR"/>
            </a:p>
          </p:txBody>
        </p:sp>
      </p:grp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b="1" u="sng">
                <a:latin typeface="Bradley Hand ITC" pitchFamily="66" charset="0"/>
              </a:rPr>
              <a:t>Cinéma</a:t>
            </a:r>
            <a:r>
              <a:rPr lang="fr-FR">
                <a:latin typeface="Bradley Hand ITC" pitchFamily="66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fr-FR" sz="3200">
                <a:latin typeface="Bradley Hand ITC" pitchFamily="66" charset="0"/>
              </a:rPr>
              <a:t>Très impactant.</a:t>
            </a:r>
          </a:p>
          <a:p>
            <a:pPr lvl="1">
              <a:lnSpc>
                <a:spcPct val="90000"/>
              </a:lnSpc>
            </a:pPr>
            <a:r>
              <a:rPr lang="fr-FR" sz="3200">
                <a:latin typeface="Bradley Hand ITC" pitchFamily="66" charset="0"/>
              </a:rPr>
              <a:t>Cible face à l’écran (impossibilité de zapping).</a:t>
            </a:r>
          </a:p>
          <a:p>
            <a:pPr lvl="1">
              <a:lnSpc>
                <a:spcPct val="90000"/>
              </a:lnSpc>
            </a:pPr>
            <a:r>
              <a:rPr lang="fr-FR" sz="3200">
                <a:latin typeface="Bradley Hand ITC" pitchFamily="66" charset="0"/>
              </a:rPr>
              <a:t>Bonnes conditions visuelles et auditives, accentuent l’effet sur le prospect.</a:t>
            </a:r>
          </a:p>
          <a:p>
            <a:pPr>
              <a:lnSpc>
                <a:spcPct val="90000"/>
              </a:lnSpc>
            </a:pPr>
            <a:r>
              <a:rPr lang="fr-FR" b="1" u="sng">
                <a:latin typeface="Bradley Hand ITC" pitchFamily="66" charset="0"/>
              </a:rPr>
              <a:t>Inconvénients</a:t>
            </a:r>
            <a:r>
              <a:rPr lang="fr-FR">
                <a:latin typeface="Bradley Hand ITC" pitchFamily="66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fr-FR" sz="3200">
                <a:latin typeface="Bradley Hand ITC" pitchFamily="66" charset="0"/>
              </a:rPr>
              <a:t>Délai de réservation</a:t>
            </a:r>
          </a:p>
          <a:p>
            <a:pPr lvl="1">
              <a:lnSpc>
                <a:spcPct val="90000"/>
              </a:lnSpc>
            </a:pPr>
            <a:r>
              <a:rPr lang="fr-FR" sz="3200">
                <a:latin typeface="Bradley Hand ITC" pitchFamily="66" charset="0"/>
              </a:rPr>
              <a:t>Délai de création des messages.</a:t>
            </a:r>
          </a:p>
          <a:p>
            <a:pPr lvl="1">
              <a:lnSpc>
                <a:spcPct val="90000"/>
              </a:lnSpc>
            </a:pPr>
            <a:r>
              <a:rPr lang="fr-FR" sz="3200">
                <a:latin typeface="Bradley Hand ITC" pitchFamily="66" charset="0"/>
              </a:rPr>
              <a:t>Coût assez élévé.</a:t>
            </a:r>
          </a:p>
          <a:p>
            <a:pPr lvl="1">
              <a:lnSpc>
                <a:spcPct val="90000"/>
              </a:lnSpc>
            </a:pPr>
            <a:endParaRPr lang="fr-FR" sz="3200">
              <a:latin typeface="Bradley Hand ITC" pitchFamily="66" charset="0"/>
            </a:endParaRPr>
          </a:p>
          <a:p>
            <a:pPr lvl="1">
              <a:lnSpc>
                <a:spcPct val="90000"/>
              </a:lnSpc>
            </a:pPr>
            <a:endParaRPr lang="fr-FR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404813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PLAN MEDIA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Foret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357188"/>
            <a:ext cx="9753600" cy="7315201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941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r>
              <a:rPr lang="fr-FR" sz="3600" b="1">
                <a:solidFill>
                  <a:schemeClr val="bg1"/>
                </a:solidFill>
                <a:latin typeface="Arial Black" pitchFamily="34" charset="0"/>
              </a:rPr>
              <a:t>Ce produit répond à la nouvelle tendance des produits bio </a:t>
            </a:r>
          </a:p>
          <a:p>
            <a:pPr>
              <a:lnSpc>
                <a:spcPct val="80000"/>
              </a:lnSpc>
            </a:pPr>
            <a:r>
              <a:rPr lang="fr-FR" sz="3600" b="1">
                <a:solidFill>
                  <a:schemeClr val="bg1"/>
                </a:solidFill>
                <a:latin typeface="Arial Black" pitchFamily="34" charset="0"/>
              </a:rPr>
              <a:t>Du respect de l’environnement</a:t>
            </a:r>
          </a:p>
          <a:p>
            <a:pPr>
              <a:lnSpc>
                <a:spcPct val="80000"/>
              </a:lnSpc>
            </a:pPr>
            <a:r>
              <a:rPr lang="fr-FR" sz="3600" b="1">
                <a:solidFill>
                  <a:schemeClr val="bg1"/>
                </a:solidFill>
                <a:latin typeface="Arial Black" pitchFamily="34" charset="0"/>
              </a:rPr>
              <a:t>Il est fait pour une clientèle exigeante </a:t>
            </a:r>
          </a:p>
          <a:p>
            <a:pPr>
              <a:lnSpc>
                <a:spcPct val="80000"/>
              </a:lnSpc>
            </a:pPr>
            <a:r>
              <a:rPr lang="fr-FR" sz="3600" b="1">
                <a:solidFill>
                  <a:schemeClr val="bg1"/>
                </a:solidFill>
                <a:latin typeface="Arial Black" pitchFamily="34" charset="0"/>
              </a:rPr>
              <a:t>Qui veut rester sexy </a:t>
            </a:r>
          </a:p>
          <a:p>
            <a:pPr>
              <a:lnSpc>
                <a:spcPct val="80000"/>
              </a:lnSpc>
            </a:pPr>
            <a:r>
              <a:rPr lang="fr-FR" sz="3600" b="1">
                <a:solidFill>
                  <a:schemeClr val="bg1"/>
                </a:solidFill>
                <a:latin typeface="Arial Black" pitchFamily="34" charset="0"/>
              </a:rPr>
              <a:t>Et à l’écoute des besoins de leurs enfants.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404813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CONCLUSION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6119813" y="0"/>
            <a:ext cx="3024187" cy="6858000"/>
            <a:chOff x="7329" y="0"/>
            <a:chExt cx="4911" cy="15840"/>
          </a:xfrm>
        </p:grpSpPr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15366" name="Rectangle 6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67" name="Rectangle 7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i="1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sz="1100" b="1">
                <a:solidFill>
                  <a:srgbClr val="FFFFFF"/>
                </a:solidFill>
                <a:latin typeface="Calibri" pitchFamily="34" charset="0"/>
              </a:endParaRPr>
            </a:p>
            <a:p>
              <a:endParaRPr lang="fr-FR"/>
            </a:p>
          </p:txBody>
        </p:sp>
      </p:grp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>
                <a:latin typeface="Bradley Hand ITC" pitchFamily="66" charset="0"/>
              </a:rPr>
              <a:t>Merci de votre attention….</a:t>
            </a:r>
          </a:p>
          <a:p>
            <a:endParaRPr lang="fr-FR">
              <a:latin typeface="Bradley Hand ITC" pitchFamily="66" charset="0"/>
            </a:endParaRPr>
          </a:p>
          <a:p>
            <a:endParaRPr lang="fr-FR"/>
          </a:p>
          <a:p>
            <a:endParaRPr lang="fr-FR"/>
          </a:p>
          <a:p>
            <a:pPr algn="r">
              <a:buFontTx/>
              <a:buNone/>
            </a:pPr>
            <a:r>
              <a:rPr lang="fr-FR">
                <a:latin typeface="Bradley Hand ITC" pitchFamily="66" charset="0"/>
              </a:rPr>
              <a:t>… si vous avez des question?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549275"/>
            <a:ext cx="7380288" cy="379413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endParaRPr lang="fr-FR">
              <a:solidFill>
                <a:srgbClr val="0066CC"/>
              </a:solidFill>
              <a:latin typeface="Matisse ITC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onsommons_responsable_et_protegeons_les_forets_operation_nationale_de_sensibilisation_avec_le_wwf_tetra_pak_et_carrefou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sz="2800"/>
          </a:p>
          <a:p>
            <a:r>
              <a:rPr lang="fr-FR" sz="3600" b="1">
                <a:solidFill>
                  <a:schemeClr val="bg1"/>
                </a:solidFill>
                <a:latin typeface="Arial Black" pitchFamily="34" charset="0"/>
              </a:rPr>
              <a:t>Vente de produit biologique en hausse.</a:t>
            </a:r>
          </a:p>
          <a:p>
            <a:r>
              <a:rPr lang="fr-FR" sz="3600" b="1">
                <a:solidFill>
                  <a:schemeClr val="bg1"/>
                </a:solidFill>
                <a:latin typeface="Arial Black" pitchFamily="34" charset="0"/>
              </a:rPr>
              <a:t>Tendance « bio ».</a:t>
            </a:r>
          </a:p>
          <a:p>
            <a:r>
              <a:rPr lang="fr-FR" sz="3600" b="1">
                <a:solidFill>
                  <a:schemeClr val="bg1"/>
                </a:solidFill>
                <a:latin typeface="Arial Black" pitchFamily="34" charset="0"/>
              </a:rPr>
              <a:t>Respect de l’environnement.</a:t>
            </a:r>
          </a:p>
          <a:p>
            <a:r>
              <a:rPr lang="fr-FR" sz="3600" b="1">
                <a:solidFill>
                  <a:schemeClr val="bg1"/>
                </a:solidFill>
                <a:latin typeface="Arial Black" pitchFamily="34" charset="0"/>
              </a:rPr>
              <a:t>Envie de légèreté, de nature.</a:t>
            </a:r>
          </a:p>
          <a:p>
            <a:endParaRPr lang="fr-FR" sz="2800" b="1"/>
          </a:p>
          <a:p>
            <a:endParaRPr lang="fr-FR" sz="2800" b="1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323850" y="260350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LE CONTEXTE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6119813" y="0"/>
            <a:ext cx="3024187" cy="6858000"/>
            <a:chOff x="7329" y="0"/>
            <a:chExt cx="4911" cy="15840"/>
          </a:xfrm>
        </p:grpSpPr>
        <p:grpSp>
          <p:nvGrpSpPr>
            <p:cNvPr id="4108" name="Group 12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4109" name="Rectangle 13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10" name="Rectangle 14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i="1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sz="1100" b="1">
                <a:solidFill>
                  <a:srgbClr val="FFFFFF"/>
                </a:solidFill>
                <a:latin typeface="Calibri" pitchFamily="34" charset="0"/>
              </a:endParaRPr>
            </a:p>
            <a:p>
              <a:endParaRPr lang="fr-FR"/>
            </a:p>
          </p:txBody>
        </p:sp>
      </p:grp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latin typeface="Bradley Hand ITC" pitchFamily="66" charset="0"/>
            </a:endParaRPr>
          </a:p>
          <a:p>
            <a:r>
              <a:rPr lang="fr-FR">
                <a:latin typeface="Bradley Hand ITC" pitchFamily="66" charset="0"/>
              </a:rPr>
              <a:t>Féminine, active, sportive (25 – 40 ans).</a:t>
            </a:r>
          </a:p>
          <a:p>
            <a:r>
              <a:rPr lang="fr-FR">
                <a:latin typeface="Bradley Hand ITC" pitchFamily="66" charset="0"/>
              </a:rPr>
              <a:t>Maman en recherche de nature et produits bio.</a:t>
            </a:r>
          </a:p>
          <a:p>
            <a:r>
              <a:rPr lang="fr-FR">
                <a:latin typeface="Bradley Hand ITC" pitchFamily="66" charset="0"/>
              </a:rPr>
              <a:t>Respectueuse de l’environnement.</a:t>
            </a:r>
          </a:p>
          <a:p>
            <a:r>
              <a:rPr lang="fr-FR">
                <a:latin typeface="Bradley Hand ITC" pitchFamily="66" charset="0"/>
              </a:rPr>
              <a:t>Bébés, car maman en recherche de sécurité, douceur, naturel pour leurs enfants.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404813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LA CIBLE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6119813" y="0"/>
            <a:ext cx="3024187" cy="6858000"/>
            <a:chOff x="7329" y="0"/>
            <a:chExt cx="4911" cy="15840"/>
          </a:xfrm>
        </p:grpSpPr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5126" name="Rectangle 6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i="1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sz="1100" b="1">
                <a:solidFill>
                  <a:srgbClr val="FFFFFF"/>
                </a:solidFill>
                <a:latin typeface="Calibri" pitchFamily="34" charset="0"/>
              </a:endParaRPr>
            </a:p>
            <a:p>
              <a:endParaRPr lang="fr-FR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b="1" u="sng">
                <a:latin typeface="Bradley Hand ITC" pitchFamily="66" charset="0"/>
              </a:rPr>
              <a:t>Femme</a:t>
            </a:r>
            <a:r>
              <a:rPr lang="fr-FR" u="sng">
                <a:latin typeface="Bradley Hand ITC" pitchFamily="66" charset="0"/>
              </a:rPr>
              <a:t> </a:t>
            </a:r>
            <a:r>
              <a:rPr lang="fr-FR">
                <a:latin typeface="Bradley Hand ITC" pitchFamily="66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fr-FR">
                <a:latin typeface="Bradley Hand ITC" pitchFamily="66" charset="0"/>
              </a:rPr>
              <a:t>Sous-vêtements (soutien gorge, culottes, string, shorty, tanga, porte jarretelles, collant, guêpière)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>
              <a:latin typeface="Bradley Hand ITC" pitchFamily="66" charset="0"/>
            </a:endParaRPr>
          </a:p>
          <a:p>
            <a:pPr>
              <a:lnSpc>
                <a:spcPct val="90000"/>
              </a:lnSpc>
            </a:pPr>
            <a:r>
              <a:rPr lang="fr-FR" b="1" u="sng">
                <a:latin typeface="Bradley Hand ITC" pitchFamily="66" charset="0"/>
              </a:rPr>
              <a:t>Bébé</a:t>
            </a:r>
            <a:r>
              <a:rPr lang="fr-FR">
                <a:latin typeface="Bradley Hand ITC" pitchFamily="66" charset="0"/>
              </a:rPr>
              <a:t> : </a:t>
            </a:r>
          </a:p>
          <a:p>
            <a:pPr lvl="1">
              <a:lnSpc>
                <a:spcPct val="90000"/>
              </a:lnSpc>
            </a:pPr>
            <a:r>
              <a:rPr lang="fr-FR">
                <a:latin typeface="Bradley Hand ITC" pitchFamily="66" charset="0"/>
              </a:rPr>
              <a:t>Body</a:t>
            </a:r>
          </a:p>
          <a:p>
            <a:pPr lvl="1">
              <a:lnSpc>
                <a:spcPct val="90000"/>
              </a:lnSpc>
            </a:pPr>
            <a:r>
              <a:rPr lang="fr-FR">
                <a:latin typeface="Bradley Hand ITC" pitchFamily="66" charset="0"/>
              </a:rPr>
              <a:t>Lange (couche bio)</a:t>
            </a:r>
          </a:p>
          <a:p>
            <a:pPr lvl="1">
              <a:lnSpc>
                <a:spcPct val="90000"/>
              </a:lnSpc>
            </a:pPr>
            <a:r>
              <a:rPr lang="fr-FR">
                <a:latin typeface="Bradley Hand ITC" pitchFamily="66" charset="0"/>
              </a:rPr>
              <a:t>Bonnet</a:t>
            </a:r>
          </a:p>
          <a:p>
            <a:pPr lvl="1">
              <a:lnSpc>
                <a:spcPct val="90000"/>
              </a:lnSpc>
            </a:pPr>
            <a:r>
              <a:rPr lang="fr-FR">
                <a:latin typeface="Bradley Hand ITC" pitchFamily="66" charset="0"/>
              </a:rPr>
              <a:t>Chaussette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404813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LES PRODUITS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119813" y="0"/>
            <a:ext cx="3024187" cy="6858000"/>
            <a:chOff x="7329" y="0"/>
            <a:chExt cx="4911" cy="15840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i="1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sz="1100" b="1">
                <a:solidFill>
                  <a:srgbClr val="FFFFFF"/>
                </a:solidFill>
                <a:latin typeface="Calibri" pitchFamily="34" charset="0"/>
              </a:endParaRPr>
            </a:p>
            <a:p>
              <a:endParaRPr lang="fr-FR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« </a:t>
            </a:r>
            <a:r>
              <a:rPr lang="fr-FR" b="1">
                <a:latin typeface="Matisse ITC" pitchFamily="82" charset="0"/>
              </a:rPr>
              <a:t>ENAYA</a:t>
            </a:r>
            <a:r>
              <a:rPr lang="fr-FR">
                <a:latin typeface="GlooGun" pitchFamily="2" charset="0"/>
              </a:rPr>
              <a:t> </a:t>
            </a:r>
            <a:r>
              <a:rPr lang="fr-FR"/>
              <a:t>»</a:t>
            </a:r>
          </a:p>
          <a:p>
            <a:endParaRPr lang="fr-FR"/>
          </a:p>
          <a:p>
            <a:pPr lvl="1"/>
            <a:r>
              <a:rPr lang="fr-FR">
                <a:latin typeface="Bradley Hand ITC" pitchFamily="66" charset="0"/>
              </a:rPr>
              <a:t>Consonance italo-orientale.</a:t>
            </a:r>
          </a:p>
          <a:p>
            <a:pPr lvl="1"/>
            <a:r>
              <a:rPr lang="fr-FR">
                <a:latin typeface="Bradley Hand ITC" pitchFamily="66" charset="0"/>
              </a:rPr>
              <a:t>Consonance chaude.</a:t>
            </a:r>
          </a:p>
          <a:p>
            <a:pPr lvl="1"/>
            <a:r>
              <a:rPr lang="fr-FR">
                <a:latin typeface="Bradley Hand ITC" pitchFamily="66" charset="0"/>
              </a:rPr>
              <a:t>Nom stylisé.</a:t>
            </a:r>
          </a:p>
          <a:p>
            <a:pPr lvl="1"/>
            <a:r>
              <a:rPr lang="fr-FR">
                <a:latin typeface="Bradley Hand ITC" pitchFamily="66" charset="0"/>
              </a:rPr>
              <a:t>Court, donc facile à mémoriser.</a:t>
            </a:r>
          </a:p>
          <a:p>
            <a:pPr lvl="1"/>
            <a:r>
              <a:rPr lang="fr-FR">
                <a:latin typeface="Bradley Hand ITC" pitchFamily="66" charset="0"/>
              </a:rPr>
              <a:t>Tendance des « A » et « Y ».</a:t>
            </a:r>
          </a:p>
          <a:p>
            <a:pPr lvl="1"/>
            <a:endParaRPr lang="fr-FR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404813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La MARQUE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6119813" y="-26988"/>
            <a:ext cx="3024187" cy="6858001"/>
            <a:chOff x="7329" y="0"/>
            <a:chExt cx="4911" cy="15840"/>
          </a:xfrm>
        </p:grpSpPr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8198" name="Rectangle 6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i="1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sz="1100" b="1">
                <a:solidFill>
                  <a:srgbClr val="FFFFFF"/>
                </a:solidFill>
                <a:latin typeface="Calibri" pitchFamily="34" charset="0"/>
              </a:endParaRPr>
            </a:p>
            <a:p>
              <a:endParaRPr lang="fr-FR"/>
            </a:p>
          </p:txBody>
        </p:sp>
      </p:grp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latin typeface="Bradley Hand ITC" pitchFamily="66" charset="0"/>
            </a:endParaRPr>
          </a:p>
          <a:p>
            <a:r>
              <a:rPr lang="fr-FR">
                <a:latin typeface="Bradley Hand ITC" pitchFamily="66" charset="0"/>
              </a:rPr>
              <a:t>Coton bio.</a:t>
            </a:r>
          </a:p>
          <a:p>
            <a:r>
              <a:rPr lang="fr-FR">
                <a:latin typeface="Bradley Hand ITC" pitchFamily="66" charset="0"/>
              </a:rPr>
              <a:t>Fibre de bambou.</a:t>
            </a:r>
          </a:p>
          <a:p>
            <a:r>
              <a:rPr lang="fr-FR">
                <a:latin typeface="Bradley Hand ITC" pitchFamily="66" charset="0"/>
              </a:rPr>
              <a:t>Lin bio. </a:t>
            </a:r>
          </a:p>
          <a:p>
            <a:r>
              <a:rPr lang="fr-FR">
                <a:latin typeface="Bradley Hand ITC" pitchFamily="66" charset="0"/>
              </a:rPr>
              <a:t>Soie bio.</a:t>
            </a:r>
          </a:p>
          <a:p>
            <a:r>
              <a:rPr lang="fr-FR">
                <a:latin typeface="Bradley Hand ITC" pitchFamily="66" charset="0"/>
              </a:rPr>
              <a:t>Caoutchouc  bio (sève de pin).</a:t>
            </a:r>
          </a:p>
          <a:p>
            <a:r>
              <a:rPr lang="fr-FR">
                <a:latin typeface="Bradley Hand ITC" pitchFamily="66" charset="0"/>
              </a:rPr>
              <a:t>Lempur (pin blanc du Canada).</a:t>
            </a:r>
          </a:p>
          <a:p>
            <a:endParaRPr lang="fr-FR">
              <a:latin typeface="Bradley Hand ITC" pitchFamily="66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404813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LES MATERIAUX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6119813" y="0"/>
            <a:ext cx="3024187" cy="6858000"/>
            <a:chOff x="7329" y="0"/>
            <a:chExt cx="4911" cy="15840"/>
          </a:xfrm>
        </p:grpSpPr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7174" name="Rectangle 6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i="1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sz="1100" b="1">
                <a:solidFill>
                  <a:srgbClr val="FFFFFF"/>
                </a:solidFill>
                <a:latin typeface="Calibri" pitchFamily="34" charset="0"/>
              </a:endParaRPr>
            </a:p>
            <a:p>
              <a:endParaRPr lang="fr-FR"/>
            </a:p>
          </p:txBody>
        </p:sp>
      </p:grp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u="sng">
              <a:latin typeface="Bradley Hand ITC" pitchFamily="66" charset="0"/>
            </a:endParaRPr>
          </a:p>
          <a:p>
            <a:r>
              <a:rPr lang="fr-FR" b="1" u="sng">
                <a:latin typeface="Bradley Hand ITC" pitchFamily="66" charset="0"/>
              </a:rPr>
              <a:t>Stratégie intensive</a:t>
            </a:r>
            <a:r>
              <a:rPr lang="fr-FR">
                <a:latin typeface="Bradley Hand ITC" pitchFamily="66" charset="0"/>
              </a:rPr>
              <a:t> : </a:t>
            </a:r>
          </a:p>
          <a:p>
            <a:pPr lvl="1"/>
            <a:r>
              <a:rPr lang="fr-FR" sz="3200">
                <a:latin typeface="Bradley Hand ITC" pitchFamily="66" charset="0"/>
              </a:rPr>
              <a:t>Adapté au lancement d’un produit.</a:t>
            </a:r>
          </a:p>
          <a:p>
            <a:pPr lvl="1"/>
            <a:r>
              <a:rPr lang="fr-FR" sz="3200">
                <a:latin typeface="Bradley Hand ITC" pitchFamily="66" charset="0"/>
              </a:rPr>
              <a:t>Répétition pour marquer les gens.</a:t>
            </a:r>
          </a:p>
          <a:p>
            <a:pPr lvl="1"/>
            <a:r>
              <a:rPr lang="fr-FR" sz="3200">
                <a:latin typeface="Bradley Hand ITC" pitchFamily="66" charset="0"/>
              </a:rPr>
              <a:t>Toucher le plus large public.</a:t>
            </a:r>
          </a:p>
          <a:p>
            <a:pPr lvl="1"/>
            <a:endParaRPr lang="fr-FR" sz="3200">
              <a:latin typeface="Bradley Hand ITC" pitchFamily="66" charset="0"/>
            </a:endParaRPr>
          </a:p>
          <a:p>
            <a:pPr lvl="1"/>
            <a:endParaRPr lang="fr-FR" sz="3200">
              <a:latin typeface="Bradley Hand ITC" pitchFamily="66" charset="0"/>
            </a:endParaRPr>
          </a:p>
          <a:p>
            <a:pPr lvl="1"/>
            <a:endParaRPr lang="fr-FR"/>
          </a:p>
          <a:p>
            <a:pPr lvl="1"/>
            <a:endParaRPr lang="fr-FR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404813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PLAN MEDIA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6119813" y="0"/>
            <a:ext cx="3024187" cy="6858000"/>
            <a:chOff x="7329" y="0"/>
            <a:chExt cx="4911" cy="15840"/>
          </a:xfrm>
        </p:grpSpPr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i="1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sz="1100" b="1">
                <a:solidFill>
                  <a:srgbClr val="FFFFFF"/>
                </a:solidFill>
                <a:latin typeface="Calibri" pitchFamily="34" charset="0"/>
              </a:endParaRPr>
            </a:p>
            <a:p>
              <a:endParaRPr lang="fr-FR"/>
            </a:p>
          </p:txBody>
        </p:sp>
      </p:grp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r>
              <a:rPr lang="fr-FR" b="1" u="sng">
                <a:latin typeface="Bradley Hand ITC" pitchFamily="66" charset="0"/>
              </a:rPr>
              <a:t>Magazines</a:t>
            </a:r>
            <a:r>
              <a:rPr lang="fr-FR">
                <a:latin typeface="Bradley Hand ITC" pitchFamily="66" charset="0"/>
              </a:rPr>
              <a:t> (mode, spécialisé dans le bio):</a:t>
            </a:r>
          </a:p>
          <a:p>
            <a:pPr lvl="1"/>
            <a:r>
              <a:rPr lang="fr-FR" sz="3200">
                <a:latin typeface="Bradley Hand ITC" pitchFamily="66" charset="0"/>
              </a:rPr>
              <a:t>Vitrine pour la clientèle féminine.</a:t>
            </a:r>
          </a:p>
          <a:p>
            <a:pPr lvl="1"/>
            <a:r>
              <a:rPr lang="fr-FR" sz="3200">
                <a:latin typeface="Bradley Hand ITC" pitchFamily="66" charset="0"/>
              </a:rPr>
              <a:t>Image d’entreprise citoyenne et sensible à l’environnement.</a:t>
            </a:r>
          </a:p>
          <a:p>
            <a:pPr lvl="1"/>
            <a:r>
              <a:rPr lang="fr-FR" sz="3200">
                <a:latin typeface="Bradley Hand ITC" pitchFamily="66" charset="0"/>
              </a:rPr>
              <a:t>Publicité en papier recyclé.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404813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PLAN MEDIA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6119813" y="0"/>
            <a:ext cx="3024187" cy="6858000"/>
            <a:chOff x="7329" y="0"/>
            <a:chExt cx="4911" cy="15840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7344" y="0"/>
              <a:ext cx="4896" cy="15840"/>
              <a:chOff x="7560" y="0"/>
              <a:chExt cx="4700" cy="15840"/>
            </a:xfrm>
          </p:grpSpPr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4505" cy="15840"/>
              </a:xfrm>
              <a:prstGeom prst="rect">
                <a:avLst/>
              </a:prstGeom>
              <a:solidFill>
                <a:srgbClr val="9BBB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47" name="Rectangle 7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BBB59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fr-FR"/>
              </a:p>
            </p:txBody>
          </p:sp>
        </p:grp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i="1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65760" tIns="182880" rIns="182880" bIns="182880" anchor="b"/>
            <a:lstStyle/>
            <a:p>
              <a:endParaRPr lang="fr-FR" sz="1100" b="1">
                <a:solidFill>
                  <a:srgbClr val="FFFFFF"/>
                </a:solidFill>
                <a:latin typeface="Calibri" pitchFamily="34" charset="0"/>
              </a:endParaRPr>
            </a:p>
            <a:p>
              <a:endParaRPr lang="fr-FR"/>
            </a:p>
          </p:txBody>
        </p:sp>
      </p:grp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r>
              <a:rPr lang="fr-FR" b="1" u="sng">
                <a:latin typeface="Bradley Hand ITC" pitchFamily="66" charset="0"/>
              </a:rPr>
              <a:t>Internet</a:t>
            </a:r>
            <a:r>
              <a:rPr lang="fr-FR">
                <a:latin typeface="Bradley Hand ITC" pitchFamily="66" charset="0"/>
              </a:rPr>
              <a:t>:</a:t>
            </a:r>
          </a:p>
          <a:p>
            <a:pPr lvl="1"/>
            <a:r>
              <a:rPr lang="fr-FR" sz="3200">
                <a:latin typeface="Bradley Hand ITC" pitchFamily="66" charset="0"/>
              </a:rPr>
              <a:t>Banderoles sur sites communautaires.(facebook, blog, forum).</a:t>
            </a:r>
          </a:p>
          <a:p>
            <a:pPr lvl="1"/>
            <a:r>
              <a:rPr lang="fr-FR" sz="3200">
                <a:latin typeface="Bradley Hand ITC" pitchFamily="66" charset="0"/>
              </a:rPr>
              <a:t>Sites spécialisés.</a:t>
            </a:r>
          </a:p>
          <a:p>
            <a:pPr lvl="1"/>
            <a:r>
              <a:rPr lang="fr-FR" sz="3200">
                <a:latin typeface="Bradley Hand ITC" pitchFamily="66" charset="0"/>
              </a:rPr>
              <a:t>Media peu couteux</a:t>
            </a:r>
          </a:p>
          <a:p>
            <a:pPr lvl="1"/>
            <a:r>
              <a:rPr lang="fr-FR" sz="3200">
                <a:latin typeface="Bradley Hand ITC" pitchFamily="66" charset="0"/>
              </a:rPr>
              <a:t>En vogue actuellement.</a:t>
            </a:r>
          </a:p>
          <a:p>
            <a:pPr lvl="1"/>
            <a:endParaRPr lang="fr-FR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404813"/>
            <a:ext cx="7380288" cy="654050"/>
          </a:xfrm>
          <a:prstGeom prst="rect">
            <a:avLst/>
          </a:prstGeom>
          <a:solidFill>
            <a:srgbClr val="4F81BD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82880" rIns="182880" anchor="ctr">
            <a:spAutoFit/>
          </a:bodyPr>
          <a:lstStyle/>
          <a:p>
            <a:pPr algn="ctr"/>
            <a:r>
              <a:rPr lang="fr-FR" sz="3600">
                <a:solidFill>
                  <a:srgbClr val="FFFFFF"/>
                </a:solidFill>
                <a:latin typeface="Matisse ITC" pitchFamily="82" charset="0"/>
              </a:rPr>
              <a:t>PLAN MEDIA</a:t>
            </a:r>
            <a:endParaRPr lang="fr-FR">
              <a:latin typeface="Matiss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362</Words>
  <Application>Microsoft Office PowerPoint</Application>
  <PresentationFormat>Affichage à l'écran (4:3)</PresentationFormat>
  <Paragraphs>106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Bradley Hand ITC</vt:lpstr>
      <vt:lpstr>Cambria</vt:lpstr>
      <vt:lpstr>Calibri</vt:lpstr>
      <vt:lpstr>Matisse ITC</vt:lpstr>
      <vt:lpstr>GlooGun</vt:lpstr>
      <vt:lpstr>Arial Black</vt:lpstr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</dc:creator>
  <cp:lastModifiedBy>mikael cabon</cp:lastModifiedBy>
  <cp:revision>12</cp:revision>
  <dcterms:created xsi:type="dcterms:W3CDTF">2008-10-03T20:59:14Z</dcterms:created>
  <dcterms:modified xsi:type="dcterms:W3CDTF">2009-09-30T16:39:06Z</dcterms:modified>
</cp:coreProperties>
</file>