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6" r:id="rId20"/>
    <p:sldId id="273" r:id="rId21"/>
    <p:sldId id="274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4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3C230-1B2F-4466-9D27-33B96F7B11DE}" type="datetimeFigureOut">
              <a:rPr lang="fr-FR" smtClean="0"/>
              <a:t>07/11/2009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26D99-8090-47EF-B69A-E74004338F5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26D99-8090-47EF-B69A-E74004338F56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26D99-8090-47EF-B69A-E74004338F56}" type="slidenum">
              <a:rPr lang="fr-FR" smtClean="0"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26D99-8090-47EF-B69A-E74004338F56}" type="slidenum">
              <a:rPr lang="fr-FR" smtClean="0"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26D99-8090-47EF-B69A-E74004338F56}" type="slidenum">
              <a:rPr lang="fr-FR" smtClean="0"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26D99-8090-47EF-B69A-E74004338F56}" type="slidenum">
              <a:rPr lang="fr-FR" smtClean="0"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26D99-8090-47EF-B69A-E74004338F56}" type="slidenum">
              <a:rPr lang="fr-FR" smtClean="0"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26D99-8090-47EF-B69A-E74004338F56}" type="slidenum">
              <a:rPr lang="fr-FR" smtClean="0"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26D99-8090-47EF-B69A-E74004338F56}" type="slidenum">
              <a:rPr lang="fr-FR" smtClean="0"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26D99-8090-47EF-B69A-E74004338F56}" type="slidenum">
              <a:rPr lang="fr-FR" smtClean="0"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26D99-8090-47EF-B69A-E74004338F56}" type="slidenum">
              <a:rPr lang="fr-FR" smtClean="0"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26D99-8090-47EF-B69A-E74004338F56}" type="slidenum">
              <a:rPr lang="fr-FR" smtClean="0"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26D99-8090-47EF-B69A-E74004338F56}" type="slidenum">
              <a:rPr lang="fr-FR" smtClean="0"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26D99-8090-47EF-B69A-E74004338F56}" type="slidenum">
              <a:rPr lang="fr-FR" smtClean="0"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26D99-8090-47EF-B69A-E74004338F56}" type="slidenum">
              <a:rPr lang="fr-FR" smtClean="0"/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26D99-8090-47EF-B69A-E74004338F56}" type="slidenum">
              <a:rPr lang="fr-FR" smtClean="0"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26D99-8090-47EF-B69A-E74004338F56}" type="slidenum">
              <a:rPr lang="fr-FR" smtClean="0"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26D99-8090-47EF-B69A-E74004338F56}" type="slidenum">
              <a:rPr lang="fr-FR" smtClean="0"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26D99-8090-47EF-B69A-E74004338F56}" type="slidenum">
              <a:rPr lang="fr-FR" smtClean="0"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26D99-8090-47EF-B69A-E74004338F56}" type="slidenum">
              <a:rPr lang="fr-FR" smtClean="0"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26D99-8090-47EF-B69A-E74004338F56}" type="slidenum">
              <a:rPr lang="fr-FR" smtClean="0"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26D99-8090-47EF-B69A-E74004338F56}" type="slidenum">
              <a:rPr lang="fr-FR" smtClean="0"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50D0D-ACA2-4115-A5F5-1B290A966396}" type="datetime1">
              <a:rPr lang="fr-FR" smtClean="0"/>
              <a:t>07/11/2009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EB65ED-6FA7-4BDD-A8B8-8E9A4E7CD50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4813-CE9E-4AC6-9841-2BE8ADDD7C0E}" type="datetime1">
              <a:rPr lang="fr-FR" smtClean="0"/>
              <a:t>07/11/2009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65ED-6FA7-4BDD-A8B8-8E9A4E7CD501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4EB65ED-6FA7-4BDD-A8B8-8E9A4E7CD501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DC58-BF16-4358-B0BD-369DEB8D88A4}" type="datetime1">
              <a:rPr lang="fr-FR" smtClean="0"/>
              <a:t>07/11/2009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5A82-F05B-4FF8-8C02-D91F788C2A41}" type="datetime1">
              <a:rPr lang="fr-FR" smtClean="0"/>
              <a:t>07/11/2009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4EB65ED-6FA7-4BDD-A8B8-8E9A4E7CD50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AFB59-07F4-4ECD-9129-0D25B65C3AF2}" type="datetime1">
              <a:rPr lang="fr-FR" smtClean="0"/>
              <a:t>07/11/2009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EB65ED-6FA7-4BDD-A8B8-8E9A4E7CD501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EC54BE5-E5A8-449D-9B7C-94D7769092E4}" type="datetime1">
              <a:rPr lang="fr-FR" smtClean="0"/>
              <a:t>07/11/2009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65ED-6FA7-4BDD-A8B8-8E9A4E7CD50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0734-6701-4FB8-A89C-315DC7C2D168}" type="datetime1">
              <a:rPr lang="fr-FR" smtClean="0"/>
              <a:t>07/11/2009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4EB65ED-6FA7-4BDD-A8B8-8E9A4E7CD501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5C5C-91D4-4220-AAB7-CA23937FA413}" type="datetime1">
              <a:rPr lang="fr-FR" smtClean="0"/>
              <a:t>07/11/2009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4EB65ED-6FA7-4BDD-A8B8-8E9A4E7CD50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7B14-34BE-4D45-87D6-5171AAA0FEB8}" type="datetime1">
              <a:rPr lang="fr-FR" smtClean="0"/>
              <a:t>07/11/2009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EB65ED-6FA7-4BDD-A8B8-8E9A4E7CD50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EB65ED-6FA7-4BDD-A8B8-8E9A4E7CD501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CF0AB-238C-43BE-9390-EC00F231CBDC}" type="datetime1">
              <a:rPr lang="fr-FR" smtClean="0"/>
              <a:t>07/11/2009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4EB65ED-6FA7-4BDD-A8B8-8E9A4E7CD501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6853439-EEF6-4C10-BD0E-511BB2C09EAE}" type="datetime1">
              <a:rPr lang="fr-FR" smtClean="0"/>
              <a:t>07/11/2009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A947FE2-9278-4215-B61A-64E38FF26357}" type="datetime1">
              <a:rPr lang="fr-FR" smtClean="0"/>
              <a:t>07/11/2009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EB65ED-6FA7-4BDD-A8B8-8E9A4E7CD501}" type="slidenum">
              <a:rPr lang="fr-FR" smtClean="0"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fr.wikipedia.org/wiki/Short_Message_Service" TargetMode="External"/><Relationship Id="rId3" Type="http://schemas.openxmlformats.org/officeDocument/2006/relationships/hyperlink" Target="http://fr.wikipedia.org/wiki/Publipostage" TargetMode="External"/><Relationship Id="rId7" Type="http://schemas.openxmlformats.org/officeDocument/2006/relationships/hyperlink" Target="http://fr.wikipedia.org/wiki/Courrie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r.wikipedia.org/wiki/T%C3%A9l%C3%A9mercatique" TargetMode="External"/><Relationship Id="rId5" Type="http://schemas.openxmlformats.org/officeDocument/2006/relationships/hyperlink" Target="http://fr.wikipedia.org/wiki/T%C3%A9l%C3%A9marketing" TargetMode="External"/><Relationship Id="rId4" Type="http://schemas.openxmlformats.org/officeDocument/2006/relationships/hyperlink" Target="http://fr.wikipedia.org/wiki/T%C3%A9l%C3%A9phone" TargetMode="External"/><Relationship Id="rId9" Type="http://schemas.openxmlformats.org/officeDocument/2006/relationships/hyperlink" Target="http://fr.wikipedia.org/wiki/T%C3%A9l%C3%A9phone_mobile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poste.fr/Entreprise-Professionnel/Marketing-Direct/Temoignages-Clients/BHV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aposte.fr/Entreprise-Professionnel/Marketing-Direct/Plaquettes-et-animations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kea.com/ms/fr_CA/virtual_catalogue/IKEA_Catalogue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ailymotion.com/video/kFUM4Ktr6CBtu4VsLo" TargetMode="External"/><Relationship Id="rId5" Type="http://schemas.openxmlformats.org/officeDocument/2006/relationships/hyperlink" Target="http://www.youtube.com/watch?v=cIS5_3Qhbzw" TargetMode="External"/><Relationship Id="rId4" Type="http://schemas.openxmlformats.org/officeDocument/2006/relationships/hyperlink" Target="http://www.marketing20.fr/buzz-marketing/le-catalogue-ikea-est-plus-lu-que-la-bible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ncd.org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-marketing.fr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ancepub.fr/images/stories/File/PDF_Annonceurs_Consommateurs_2009/FrancePub_Annonceurs_Mars_2009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ESC Brest – Com 9 – </a:t>
            </a:r>
            <a:r>
              <a:rPr lang="fr-FR" dirty="0" err="1" smtClean="0"/>
              <a:t>Mikaël</a:t>
            </a:r>
            <a:r>
              <a:rPr lang="fr-FR" dirty="0" smtClean="0"/>
              <a:t> </a:t>
            </a:r>
            <a:r>
              <a:rPr lang="fr-FR" dirty="0" err="1" smtClean="0"/>
              <a:t>cabon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Communication hors-médias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65ED-6FA7-4BDD-A8B8-8E9A4E7CD501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 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65ED-6FA7-4BDD-A8B8-8E9A4E7CD501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Cibler précisément les consommateurs en personnalisant le message</a:t>
            </a:r>
          </a:p>
          <a:p>
            <a:r>
              <a:rPr lang="fr-FR" dirty="0" smtClean="0"/>
              <a:t>Stimuler les ventes</a:t>
            </a:r>
          </a:p>
          <a:p>
            <a:r>
              <a:rPr lang="fr-FR" dirty="0" smtClean="0"/>
              <a:t>Engager l’entreprise sur le marketing relationnel (proximité et empathie)</a:t>
            </a:r>
          </a:p>
          <a:p>
            <a:r>
              <a:rPr lang="fr-FR" dirty="0" smtClean="0"/>
              <a:t>Appuyer le message publicitaire</a:t>
            </a:r>
          </a:p>
          <a:p>
            <a:r>
              <a:rPr lang="fr-FR" dirty="0" smtClean="0"/>
              <a:t>Permettre à la marque de communiquer dans un contexte réglementaire strict</a:t>
            </a:r>
          </a:p>
          <a:p>
            <a:r>
              <a:rPr lang="fr-FR" dirty="0" smtClean="0"/>
              <a:t>Communiquer au bon moment et au bon endroit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promotion des ventes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65ED-6FA7-4BDD-A8B8-8E9A4E7CD501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L’essai gratuit (échantillon, dégustation, prêt ou licence temporaire). Exemples</a:t>
            </a:r>
          </a:p>
          <a:p>
            <a:r>
              <a:rPr lang="fr-FR" dirty="0" smtClean="0"/>
              <a:t>Une politique prix incitative et temporaire (réduction de prix pendant une période donnée, couponing, remboursement différé, rabais quantitatifs…)</a:t>
            </a:r>
          </a:p>
          <a:p>
            <a:r>
              <a:rPr lang="fr-FR" dirty="0" smtClean="0"/>
              <a:t>Les primes (produit offert en même temps que l’achat du produit primaire. La valeur ne doit pas excéder 7% du prix du produit</a:t>
            </a:r>
          </a:p>
          <a:p>
            <a:r>
              <a:rPr lang="fr-FR" dirty="0" smtClean="0"/>
              <a:t>Les concours et jeux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65ED-6FA7-4BDD-A8B8-8E9A4E7CD501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err="1" smtClean="0"/>
              <a:t>Lindon</a:t>
            </a:r>
            <a:r>
              <a:rPr lang="fr-FR" dirty="0" smtClean="0"/>
              <a:t>, </a:t>
            </a:r>
            <a:r>
              <a:rPr lang="fr-FR" dirty="0" err="1" smtClean="0"/>
              <a:t>Lendrévie</a:t>
            </a:r>
            <a:r>
              <a:rPr lang="fr-FR" dirty="0" smtClean="0"/>
              <a:t> et Lévy considèrent qu’une opération de promotion des ventes pour être réussie </a:t>
            </a:r>
            <a:r>
              <a:rPr lang="fr-FR" dirty="0" err="1" smtClean="0"/>
              <a:t>doitcorrespondre</a:t>
            </a:r>
            <a:r>
              <a:rPr lang="fr-FR" dirty="0" smtClean="0"/>
              <a:t> à la règle des 4S</a:t>
            </a:r>
          </a:p>
          <a:p>
            <a:r>
              <a:rPr lang="fr-FR" dirty="0" smtClean="0"/>
              <a:t>- Simple</a:t>
            </a:r>
          </a:p>
          <a:p>
            <a:r>
              <a:rPr lang="fr-FR" dirty="0" smtClean="0"/>
              <a:t>- Spectaculaire</a:t>
            </a:r>
          </a:p>
          <a:p>
            <a:r>
              <a:rPr lang="fr-FR" dirty="0" smtClean="0"/>
              <a:t>- Singulière</a:t>
            </a:r>
          </a:p>
          <a:p>
            <a:r>
              <a:rPr lang="fr-FR" dirty="0" smtClean="0"/>
              <a:t>- Stratégique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marketing direct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65ED-6FA7-4BDD-A8B8-8E9A4E7CD501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Le marketing direct classique exploite des fichiers nominatifs de prospects ou de clients qui seront contactés :</a:t>
            </a:r>
          </a:p>
          <a:p>
            <a:r>
              <a:rPr lang="fr-FR" dirty="0" smtClean="0"/>
              <a:t>par courrier adressé ou non adressé (on parle dans ce cas de </a:t>
            </a:r>
            <a:r>
              <a:rPr lang="fr-FR" i="1" dirty="0" smtClean="0"/>
              <a:t>mailing</a:t>
            </a:r>
            <a:r>
              <a:rPr lang="fr-FR" dirty="0" smtClean="0"/>
              <a:t> ou </a:t>
            </a:r>
            <a:r>
              <a:rPr lang="fr-FR" dirty="0" smtClean="0">
                <a:hlinkClick r:id="rId3" action="ppaction://hlinkfile" tooltip="Publipostage"/>
              </a:rPr>
              <a:t>publipostage</a:t>
            </a:r>
            <a:r>
              <a:rPr lang="fr-FR" dirty="0" smtClean="0"/>
              <a:t>) ;</a:t>
            </a:r>
          </a:p>
          <a:p>
            <a:r>
              <a:rPr lang="fr-FR" dirty="0" smtClean="0"/>
              <a:t>par </a:t>
            </a:r>
            <a:r>
              <a:rPr lang="fr-FR" dirty="0" smtClean="0">
                <a:hlinkClick r:id="rId4" action="ppaction://hlinkfile" tooltip="Téléphone"/>
              </a:rPr>
              <a:t>téléphone</a:t>
            </a:r>
            <a:r>
              <a:rPr lang="fr-FR" dirty="0" smtClean="0"/>
              <a:t> (</a:t>
            </a:r>
            <a:r>
              <a:rPr lang="fr-FR" i="1" dirty="0" smtClean="0"/>
              <a:t>phoning</a:t>
            </a:r>
            <a:r>
              <a:rPr lang="fr-FR" dirty="0" smtClean="0"/>
              <a:t>, </a:t>
            </a:r>
            <a:r>
              <a:rPr lang="fr-FR" i="1" dirty="0" smtClean="0">
                <a:hlinkClick r:id="rId5" action="ppaction://hlinkfile" tooltip="Télémarketing"/>
              </a:rPr>
              <a:t>télémarketing</a:t>
            </a:r>
            <a:r>
              <a:rPr lang="fr-FR" dirty="0" smtClean="0"/>
              <a:t> ou </a:t>
            </a:r>
            <a:r>
              <a:rPr lang="fr-FR" i="1" dirty="0" smtClean="0">
                <a:hlinkClick r:id="rId6" action="ppaction://hlinkfile" tooltip="Télémercatique"/>
              </a:rPr>
              <a:t>télémercatique</a:t>
            </a:r>
            <a:r>
              <a:rPr lang="fr-FR" dirty="0" smtClean="0"/>
              <a:t>) ;</a:t>
            </a:r>
          </a:p>
          <a:p>
            <a:r>
              <a:rPr lang="fr-FR" dirty="0" smtClean="0"/>
              <a:t>par fax (fax mailing), encore très utilisé lorsque les cibles sont des PME (cible </a:t>
            </a:r>
            <a:r>
              <a:rPr lang="fr-FR" dirty="0" err="1" smtClean="0"/>
              <a:t>BtoB</a:t>
            </a:r>
            <a:r>
              <a:rPr lang="fr-FR" dirty="0" smtClean="0"/>
              <a:t>) en gérant la désinscription par l'association </a:t>
            </a:r>
            <a:r>
              <a:rPr lang="fr-FR" dirty="0" err="1" smtClean="0"/>
              <a:t>Ecofax</a:t>
            </a:r>
            <a:r>
              <a:rPr lang="fr-FR" dirty="0" smtClean="0"/>
              <a:t> ;</a:t>
            </a:r>
          </a:p>
          <a:p>
            <a:r>
              <a:rPr lang="fr-FR" dirty="0" smtClean="0"/>
              <a:t>par </a:t>
            </a:r>
            <a:r>
              <a:rPr lang="fr-FR" dirty="0" smtClean="0">
                <a:hlinkClick r:id="rId7" action="ppaction://hlinkfile" tooltip="Courriel"/>
              </a:rPr>
              <a:t>courriel</a:t>
            </a:r>
            <a:r>
              <a:rPr lang="fr-FR" dirty="0" smtClean="0"/>
              <a:t> (de nos jours, des solutions d'envoi autonome existent comme pour gérer les Newsletters) ;</a:t>
            </a:r>
          </a:p>
          <a:p>
            <a:r>
              <a:rPr lang="fr-FR" dirty="0" smtClean="0"/>
              <a:t>par </a:t>
            </a:r>
            <a:r>
              <a:rPr lang="fr-FR" dirty="0" err="1" smtClean="0"/>
              <a:t>textos</a:t>
            </a:r>
            <a:r>
              <a:rPr lang="fr-FR" dirty="0" smtClean="0"/>
              <a:t> (</a:t>
            </a:r>
            <a:r>
              <a:rPr lang="fr-FR" dirty="0" smtClean="0">
                <a:hlinkClick r:id="rId8" action="ppaction://hlinkfile" tooltip="Short Message Service"/>
              </a:rPr>
              <a:t>SMS</a:t>
            </a:r>
            <a:r>
              <a:rPr lang="fr-FR" dirty="0" smtClean="0"/>
              <a:t> ou MMS) diffusés vers les </a:t>
            </a:r>
            <a:r>
              <a:rPr lang="fr-FR" dirty="0" smtClean="0">
                <a:hlinkClick r:id="rId9" action="ppaction://hlinkfile" tooltip="Téléphone mobile"/>
              </a:rPr>
              <a:t>téléphones mobiles</a:t>
            </a:r>
            <a:r>
              <a:rPr lang="fr-FR" dirty="0" smtClean="0"/>
              <a:t> ;</a:t>
            </a:r>
          </a:p>
          <a:p>
            <a:r>
              <a:rPr lang="fr-FR" dirty="0" smtClean="0"/>
              <a:t>par WAP/WEB.</a:t>
            </a:r>
          </a:p>
          <a:p>
            <a:r>
              <a:rPr lang="fr-FR" i="1" dirty="0" smtClean="0"/>
              <a:t>(Source </a:t>
            </a:r>
            <a:r>
              <a:rPr lang="fr-FR" i="1" dirty="0" err="1" smtClean="0"/>
              <a:t>wikipédia</a:t>
            </a:r>
            <a:r>
              <a:rPr lang="fr-FR" i="1" dirty="0" smtClean="0"/>
              <a:t>)</a:t>
            </a:r>
            <a:endParaRPr lang="fr-FR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65ED-6FA7-4BDD-A8B8-8E9A4E7CD501}" type="slidenum">
              <a:rPr lang="fr-FR" smtClean="0"/>
              <a:t>14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On peut également utiliser le marketing direct, via des coupons par exemple dans la presse, ou bien en indiquant un numéro de téléphone vert dans un sport TV ou radio.</a:t>
            </a:r>
          </a:p>
          <a:p>
            <a:endParaRPr lang="fr-FR" dirty="0" smtClean="0"/>
          </a:p>
          <a:p>
            <a:r>
              <a:rPr lang="fr-FR" dirty="0" smtClean="0"/>
              <a:t>Exemple du </a:t>
            </a:r>
            <a:r>
              <a:rPr lang="fr-FR" dirty="0" smtClean="0">
                <a:hlinkClick r:id="rId3"/>
              </a:rPr>
              <a:t>BHV de Créteil </a:t>
            </a:r>
            <a:r>
              <a:rPr lang="fr-FR" dirty="0" smtClean="0"/>
              <a:t>(avec </a:t>
            </a:r>
            <a:r>
              <a:rPr lang="fr-FR" dirty="0" smtClean="0">
                <a:hlinkClick r:id="rId4"/>
              </a:rPr>
              <a:t>la Poste</a:t>
            </a:r>
            <a:r>
              <a:rPr lang="fr-FR" dirty="0" smtClean="0"/>
              <a:t>)</a:t>
            </a: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L’e-mailing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65ED-6FA7-4BDD-A8B8-8E9A4E7CD501}" type="slidenum">
              <a:rPr lang="fr-FR" smtClean="0"/>
              <a:t>15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LES NTIC permettent d’opérer des actions de communication hors-médias d’une nouvelle manière</a:t>
            </a:r>
          </a:p>
          <a:p>
            <a:r>
              <a:rPr lang="fr-FR" dirty="0" smtClean="0"/>
              <a:t>Les campagnes d’e-mailing se développent à vitesse grand V et deviennent un must pour les entreprises.</a:t>
            </a:r>
            <a:endParaRPr lang="fr-FR" dirty="0" smtClean="0"/>
          </a:p>
          <a:p>
            <a:r>
              <a:rPr lang="fr-FR" dirty="0" smtClean="0"/>
              <a:t>Elles combinent plusieurs avantages : </a:t>
            </a:r>
          </a:p>
          <a:p>
            <a:pPr lvl="1"/>
            <a:r>
              <a:rPr lang="fr-FR" dirty="0" smtClean="0"/>
              <a:t>Économie</a:t>
            </a:r>
          </a:p>
          <a:p>
            <a:pPr lvl="1"/>
            <a:r>
              <a:rPr lang="fr-FR" dirty="0" smtClean="0"/>
              <a:t>Traçabilité (</a:t>
            </a:r>
            <a:r>
              <a:rPr lang="fr-FR" dirty="0" err="1" smtClean="0"/>
              <a:t>Tracking</a:t>
            </a:r>
            <a:r>
              <a:rPr lang="fr-FR" dirty="0" smtClean="0"/>
              <a:t> </a:t>
            </a:r>
            <a:r>
              <a:rPr lang="fr-FR" dirty="0" smtClean="0"/>
              <a:t>et mesure en temps réel de l’efficacité de la campagne et des messages)</a:t>
            </a:r>
          </a:p>
          <a:p>
            <a:pPr lvl="1"/>
            <a:r>
              <a:rPr lang="fr-FR" dirty="0" smtClean="0"/>
              <a:t>Vitesse d’exécution et d’</a:t>
            </a:r>
            <a:r>
              <a:rPr lang="fr-FR" dirty="0" err="1" smtClean="0"/>
              <a:t>envoir</a:t>
            </a:r>
            <a:endParaRPr lang="fr-FR" dirty="0" smtClean="0"/>
          </a:p>
          <a:p>
            <a:pPr lvl="1"/>
            <a:r>
              <a:rPr lang="fr-FR" dirty="0" smtClean="0"/>
              <a:t>Ecologie</a:t>
            </a: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Cas Ikea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65ED-6FA7-4BDD-A8B8-8E9A4E7CD501}" type="slidenum">
              <a:rPr lang="fr-FR" smtClean="0"/>
              <a:t>16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Entreprise mondiale d’origine Suédoise, Ikea utilise le marketing direct en distribuant </a:t>
            </a:r>
            <a:r>
              <a:rPr lang="fr-FR" dirty="0" smtClean="0">
                <a:hlinkClick r:id="rId3"/>
              </a:rPr>
              <a:t>son catalogue</a:t>
            </a:r>
            <a:r>
              <a:rPr lang="fr-FR" dirty="0" smtClean="0"/>
              <a:t>. </a:t>
            </a:r>
          </a:p>
          <a:p>
            <a:r>
              <a:rPr lang="fr-FR" dirty="0" smtClean="0"/>
              <a:t>Celui-ci est tiré à 198 millions d’exemplaires (</a:t>
            </a:r>
            <a:r>
              <a:rPr lang="fr-FR" dirty="0" smtClean="0">
                <a:hlinkClick r:id="rId4"/>
              </a:rPr>
              <a:t>plus que la Bible</a:t>
            </a:r>
            <a:r>
              <a:rPr lang="fr-FR" dirty="0" smtClean="0"/>
              <a:t>) à travers le monde en 27 langues. Il est même devenu le centre </a:t>
            </a:r>
            <a:r>
              <a:rPr lang="fr-FR" dirty="0" smtClean="0">
                <a:hlinkClick r:id="rId5"/>
              </a:rPr>
              <a:t>d’une publicité </a:t>
            </a:r>
            <a:r>
              <a:rPr lang="fr-FR" dirty="0" smtClean="0"/>
              <a:t>de la firme. En Allemagne, il est même possible de </a:t>
            </a:r>
            <a:r>
              <a:rPr lang="fr-FR" dirty="0" smtClean="0">
                <a:hlinkClick r:id="rId6"/>
              </a:rPr>
              <a:t>faire la couverture </a:t>
            </a:r>
            <a:r>
              <a:rPr lang="fr-FR" dirty="0" smtClean="0"/>
              <a:t>du catalogue.</a:t>
            </a:r>
          </a:p>
          <a:p>
            <a:endParaRPr lang="fr-FR" dirty="0" smtClean="0"/>
          </a:p>
          <a:p>
            <a:r>
              <a:rPr lang="fr-FR" i="1" dirty="0" smtClean="0"/>
              <a:t>Capital, 217, octobre 2009</a:t>
            </a:r>
            <a:endParaRPr lang="fr-FR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65ED-6FA7-4BDD-A8B8-8E9A4E7CD501}" type="slidenum">
              <a:rPr lang="fr-FR" smtClean="0"/>
              <a:t>17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Là où une conception de mailing classique peut demander de trois à quatre semaines, les campagnes d’e-mailing peuvent être lancées en quelques jours</a:t>
            </a:r>
          </a:p>
          <a:p>
            <a:r>
              <a:rPr lang="fr-FR" dirty="0" smtClean="0"/>
              <a:t>Cela suppose néanmoins d’éviter le spamming (environ 30% des courriers reçus par les internautes)</a:t>
            </a:r>
          </a:p>
          <a:p>
            <a:r>
              <a:rPr lang="fr-FR" dirty="0" smtClean="0"/>
              <a:t>D’être conforme à la loi (CNIL)</a:t>
            </a:r>
          </a:p>
          <a:p>
            <a:r>
              <a:rPr lang="fr-FR" dirty="0" smtClean="0"/>
              <a:t>Et de rentrer dans les codes du permission marketing (</a:t>
            </a:r>
            <a:r>
              <a:rPr lang="fr-FR" dirty="0" err="1" smtClean="0"/>
              <a:t>Opt</a:t>
            </a:r>
            <a:r>
              <a:rPr lang="fr-FR" dirty="0" smtClean="0"/>
              <a:t> in, acceptation par l’internaute à recevoir des messages. Ex. Newsletter ou abonnement)</a:t>
            </a: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k des SMS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65ED-6FA7-4BDD-A8B8-8E9A4E7CD501}" type="slidenum">
              <a:rPr lang="fr-FR" smtClean="0"/>
              <a:t>18</a:t>
            </a:fld>
            <a:endParaRPr lang="fr-FR"/>
          </a:p>
        </p:txBody>
      </p:sp>
      <p:pic>
        <p:nvPicPr>
          <p:cNvPr id="5" name="Espace réservé du contenu 4" descr="MD2009Entreprises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1696244" y="1674812"/>
            <a:ext cx="5715000" cy="4276725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65ED-6FA7-4BDD-A8B8-8E9A4E7CD501}" type="slidenum">
              <a:rPr lang="fr-FR" smtClean="0"/>
              <a:t>19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Définition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65ED-6FA7-4BDD-A8B8-8E9A4E7CD501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Communication médias : sur les six grands types de médias</a:t>
            </a:r>
          </a:p>
          <a:p>
            <a:r>
              <a:rPr lang="fr-FR" dirty="0" smtClean="0"/>
              <a:t>Communication hors-médias : l’ensemble des autres moyens de communication des entreprises</a:t>
            </a:r>
            <a:endParaRPr lang="fr-F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Bibliographie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65ED-6FA7-4BDD-A8B8-8E9A4E7CD501}" type="slidenum">
              <a:rPr lang="fr-FR" smtClean="0"/>
              <a:t>20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Mercator, chapitre 11. Editions </a:t>
            </a:r>
            <a:r>
              <a:rPr lang="fr-FR" dirty="0" err="1" smtClean="0"/>
              <a:t>Dunod</a:t>
            </a:r>
            <a:endParaRPr lang="fr-FR" dirty="0" smtClean="0"/>
          </a:p>
          <a:p>
            <a:r>
              <a:rPr lang="fr-FR" dirty="0" err="1" smtClean="0"/>
              <a:t>Pentacom</a:t>
            </a:r>
            <a:r>
              <a:rPr lang="fr-FR" dirty="0" smtClean="0"/>
              <a:t>, chapitre 5. Editions Pearson</a:t>
            </a:r>
          </a:p>
          <a:p>
            <a:r>
              <a:rPr lang="fr-FR" dirty="0" smtClean="0"/>
              <a:t>La saga du marketing direct. Editions Perrin.</a:t>
            </a:r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 savoir plus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65ED-6FA7-4BDD-A8B8-8E9A4E7CD501}" type="slidenum">
              <a:rPr lang="fr-FR" smtClean="0"/>
              <a:t>21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>
                <a:hlinkClick r:id="rId3"/>
              </a:rPr>
              <a:t>SNCD</a:t>
            </a:r>
            <a:r>
              <a:rPr lang="fr-FR" dirty="0" smtClean="0"/>
              <a:t>, le syndicat des professionnels du marketing direct.</a:t>
            </a:r>
          </a:p>
          <a:p>
            <a:r>
              <a:rPr lang="fr-FR" dirty="0" smtClean="0">
                <a:hlinkClick r:id="rId4"/>
              </a:rPr>
              <a:t>E-marketing.fr, </a:t>
            </a:r>
            <a:r>
              <a:rPr lang="fr-FR" dirty="0" smtClean="0"/>
              <a:t>le portail internet du groupe qui édite Marketing direct magazine et Marketing magazine.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65ED-6FA7-4BDD-A8B8-8E9A4E7CD501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Communication hors-médias :</a:t>
            </a:r>
          </a:p>
          <a:p>
            <a:pPr lvl="1"/>
            <a:r>
              <a:rPr lang="fr-FR" dirty="0" smtClean="0"/>
              <a:t>Marketing direct</a:t>
            </a:r>
          </a:p>
          <a:p>
            <a:pPr lvl="1"/>
            <a:r>
              <a:rPr lang="fr-FR" dirty="0" smtClean="0"/>
              <a:t>Les relations publiques</a:t>
            </a:r>
          </a:p>
          <a:p>
            <a:pPr lvl="1"/>
            <a:r>
              <a:rPr lang="fr-FR" dirty="0" smtClean="0"/>
              <a:t>Le parrainage</a:t>
            </a:r>
          </a:p>
          <a:p>
            <a:pPr lvl="1"/>
            <a:r>
              <a:rPr lang="fr-FR" dirty="0" smtClean="0"/>
              <a:t>L’édition </a:t>
            </a:r>
            <a:r>
              <a:rPr lang="fr-FR" dirty="0" err="1" smtClean="0"/>
              <a:t>off-line</a:t>
            </a:r>
            <a:endParaRPr lang="fr-FR" dirty="0" smtClean="0"/>
          </a:p>
          <a:p>
            <a:pPr lvl="1"/>
            <a:r>
              <a:rPr lang="fr-FR" dirty="0" smtClean="0"/>
              <a:t>Les foires et salons</a:t>
            </a:r>
          </a:p>
          <a:p>
            <a:pPr lvl="1"/>
            <a:r>
              <a:rPr lang="fr-FR" dirty="0" smtClean="0"/>
              <a:t>La promotion des ventes</a:t>
            </a:r>
          </a:p>
          <a:p>
            <a:pPr lvl="1"/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65ED-6FA7-4BDD-A8B8-8E9A4E7CD501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Nous nous intéresserons principalement au marketing direct, à l’édition </a:t>
            </a:r>
            <a:r>
              <a:rPr lang="fr-FR" dirty="0" err="1" smtClean="0"/>
              <a:t>off-line</a:t>
            </a:r>
            <a:r>
              <a:rPr lang="fr-FR" dirty="0" smtClean="0"/>
              <a:t> et à la promotion des ventes.</a:t>
            </a:r>
          </a:p>
          <a:p>
            <a:r>
              <a:rPr lang="fr-FR" dirty="0" smtClean="0"/>
              <a:t>La partie sur les relations presse a déjà été vue précédemment</a:t>
            </a:r>
          </a:p>
          <a:p>
            <a:r>
              <a:rPr lang="fr-FR" dirty="0" smtClean="0"/>
              <a:t>Les relations publiques, le parrainage (sponsoring) et le mécénat feront l’objet du prochain cours</a:t>
            </a:r>
            <a:endParaRPr lang="fr-FR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Historique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65ED-6FA7-4BDD-A8B8-8E9A4E7CD501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Débute chez les Assyriens, les Babyloniens et les Perses qui utilisent alors des tablettes d’argile déposées chez les habitants.</a:t>
            </a:r>
          </a:p>
          <a:p>
            <a:r>
              <a:rPr lang="fr-FR" dirty="0" smtClean="0"/>
              <a:t>Au 15</a:t>
            </a:r>
            <a:r>
              <a:rPr lang="fr-FR" baseline="30000" dirty="0" smtClean="0"/>
              <a:t>ème</a:t>
            </a:r>
            <a:r>
              <a:rPr lang="fr-FR" dirty="0" smtClean="0"/>
              <a:t> siècle, William </a:t>
            </a:r>
            <a:r>
              <a:rPr lang="fr-FR" dirty="0" err="1" smtClean="0"/>
              <a:t>Caxton</a:t>
            </a:r>
            <a:r>
              <a:rPr lang="fr-FR" dirty="0" smtClean="0"/>
              <a:t> distribue dans les rues de Londres des tracts sur les bonnes affaires immobilières à réaliser dans la capitale anglaise.</a:t>
            </a:r>
          </a:p>
          <a:p>
            <a:r>
              <a:rPr lang="fr-FR" dirty="0" smtClean="0"/>
              <a:t>Le premier catalogue voit le jour en Amérique du Nord sous l’égide de William Lucas en 1667. Il mentionne les prix des plantes et des graines que celui-ci vend.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65ED-6FA7-4BDD-A8B8-8E9A4E7CD501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Le développement du marketing direct s’opère au fil de l’évolution de la société.</a:t>
            </a:r>
          </a:p>
          <a:p>
            <a:r>
              <a:rPr lang="fr-FR" dirty="0" smtClean="0"/>
              <a:t>En 1872, Aaron Montgomery Ward publie le premier catalogue de vente par correspondance, sans intermédiaire (le catalogue n’est pas couplé à une publication existante) et l’acheteur commande directement avant d’aller cherche son colis dans une gare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65ED-6FA7-4BDD-A8B8-8E9A4E7CD501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Ward n’est pas le premier à effectuer cette opération. Le père de la distribution moderne, Aristide Boucicaut publie un premier catalogue en 1865 avec 1.500 produits. Mais pour Boucicaut le catalogue est une « extension de son magasin » pas un modèle propre</a:t>
            </a:r>
          </a:p>
          <a:p>
            <a:r>
              <a:rPr lang="fr-FR" dirty="0" smtClean="0"/>
              <a:t>Le marketing direct peut ainsi se définit comme la fusion de la publicité et de la vente. Les deux ayant lieu au même moment avec les mêmes moyens.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Montant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65ED-6FA7-4BDD-A8B8-8E9A4E7CD501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Si la publicité classique gagne ses lettres de noblesse après la seconde guerre mondiale, sa part dans le budget de communication commerciale des entreprises dépasse à peine le 1/3 de ce total.</a:t>
            </a:r>
          </a:p>
          <a:p>
            <a:r>
              <a:rPr lang="fr-FR" dirty="0" smtClean="0"/>
              <a:t>En France, sur les 32 milliards d’euros dépensés par les entreprises dans leur communication, 13 milliards sont dépensés dans la pub contre 19 dans le hors-médias.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Chiffres 2008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65ED-6FA7-4BDD-A8B8-8E9A4E7CD501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Annuaires, 1,28 milliards d’euros, +3,2%</a:t>
            </a:r>
          </a:p>
          <a:p>
            <a:r>
              <a:rPr lang="fr-FR" dirty="0" smtClean="0"/>
              <a:t>Publicité extérieure, 1,45, +1,9%</a:t>
            </a:r>
          </a:p>
          <a:p>
            <a:r>
              <a:rPr lang="fr-FR" dirty="0" smtClean="0"/>
              <a:t>Marketing direct, 9,56, -1,9%</a:t>
            </a:r>
          </a:p>
          <a:p>
            <a:r>
              <a:rPr lang="fr-FR" dirty="0" smtClean="0"/>
              <a:t>Promotion, 5,1, -1,5%</a:t>
            </a:r>
          </a:p>
          <a:p>
            <a:r>
              <a:rPr lang="fr-FR" dirty="0" smtClean="0"/>
              <a:t>Salons et foires, 1,54, +2,7 %</a:t>
            </a:r>
          </a:p>
          <a:p>
            <a:r>
              <a:rPr lang="fr-FR" dirty="0" smtClean="0"/>
              <a:t>Parrainage, 0,83, -3%</a:t>
            </a:r>
          </a:p>
          <a:p>
            <a:r>
              <a:rPr lang="fr-FR" dirty="0" smtClean="0"/>
              <a:t>Mécénat, 0,35, -3%</a:t>
            </a:r>
          </a:p>
          <a:p>
            <a:r>
              <a:rPr lang="fr-FR" dirty="0" smtClean="0"/>
              <a:t>Relations publiques, 1,83, -2%</a:t>
            </a:r>
          </a:p>
          <a:p>
            <a:r>
              <a:rPr lang="fr-FR" sz="1800" i="1" dirty="0" smtClean="0">
                <a:hlinkClick r:id="rId3"/>
              </a:rPr>
              <a:t>Source : France pub, mars 2009</a:t>
            </a:r>
            <a:endParaRPr lang="fr-FR" sz="1800" i="1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312</TotalTime>
  <Words>915</Words>
  <Application>Microsoft Office PowerPoint</Application>
  <PresentationFormat>Affichage à l'écran (4:3)</PresentationFormat>
  <Paragraphs>133</Paragraphs>
  <Slides>21</Slides>
  <Notes>21</Notes>
  <HiddenSlides>1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Civil</vt:lpstr>
      <vt:lpstr>Communication hors-médias</vt:lpstr>
      <vt:lpstr>Définition</vt:lpstr>
      <vt:lpstr>Diapositive 3</vt:lpstr>
      <vt:lpstr>Diapositive 4</vt:lpstr>
      <vt:lpstr>Historique</vt:lpstr>
      <vt:lpstr>Diapositive 6</vt:lpstr>
      <vt:lpstr>Diapositive 7</vt:lpstr>
      <vt:lpstr>Montant</vt:lpstr>
      <vt:lpstr>Chiffres 2008</vt:lpstr>
      <vt:lpstr>Objectifs </vt:lpstr>
      <vt:lpstr>La promotion des ventes</vt:lpstr>
      <vt:lpstr>Diapositive 12</vt:lpstr>
      <vt:lpstr>Le marketing direct</vt:lpstr>
      <vt:lpstr>Diapositive 14</vt:lpstr>
      <vt:lpstr>L’e-mailing</vt:lpstr>
      <vt:lpstr>Le Cas Ikea</vt:lpstr>
      <vt:lpstr>Diapositive 17</vt:lpstr>
      <vt:lpstr>Le k des SMS</vt:lpstr>
      <vt:lpstr>Diapositive 19</vt:lpstr>
      <vt:lpstr>Bibliographie</vt:lpstr>
      <vt:lpstr>En savoir plus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hors-médias</dc:title>
  <dc:creator>mikael cabon</dc:creator>
  <cp:lastModifiedBy>mikael cabon</cp:lastModifiedBy>
  <cp:revision>11</cp:revision>
  <dcterms:created xsi:type="dcterms:W3CDTF">2009-11-07T17:25:14Z</dcterms:created>
  <dcterms:modified xsi:type="dcterms:W3CDTF">2009-11-07T22:37:23Z</dcterms:modified>
</cp:coreProperties>
</file>